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Geologica" panose="020B0604020202020204" charset="0"/>
      <p:regular r:id="rId99"/>
      <p:bold r:id="rId100"/>
    </p:embeddedFont>
    <p:embeddedFont>
      <p:font typeface="Geologica Light" panose="020B0604020202020204" charset="0"/>
      <p:regular r:id="rId101"/>
      <p:bold r:id="rId102"/>
    </p:embeddedFont>
    <p:embeddedFont>
      <p:font typeface="Geologica Medium" panose="020B0604020202020204" charset="0"/>
      <p:regular r:id="rId103"/>
      <p:bold r:id="rId104"/>
    </p:embeddedFont>
    <p:embeddedFont>
      <p:font typeface="Montserrat" panose="00000500000000000000" pitchFamily="2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9" roundtripDataSignature="AMtx7mgGjfEltEGUf+S23KifvAM1J7l1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customschemas.google.com/relationships/presentationmetadata" Target="meta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20ba7d59a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Интерактив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Бывает, бизнес-логика или реальный мир предполагает исключения, тогда быстро перехватываем и обрабатываем 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Пример кода с конкретизированными исключениями?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Особые виды исключений, которые разработчику захочется обрабатывать общим образом?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g3120ba7d5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20ba7d59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Х300 – медленнее в 300 раз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 есть, если ситуация частая – это очень дорого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прерывание скомпилированного кода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нужно генерировать килобайтный стек-трейс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3120ba7d59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20ba7d59a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Представим, что в … куча кода, тогда какая тут проблема?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Это будет нечестный FormatException, т.к. могло случиться все что угодно.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Вы написали специфичный обработчик, а реагируете на все подряд, поэтому надо subj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Оставить большой try-catch и показать процесс конкретизации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3120ba7d59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20ba7d59a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3120ba7d59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20ba7d59a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Единственное исключение для правила «если не знаешь, что делать с исключением – кидай дальше» - глобальный обработчик.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Это для логов, для безопасности, для расследования, решить проблему пользователя (показать телефон техподдержки)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MVC – BaseController c OnError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ASP.NET - AppDomain.CurrentDomain.UnhandledException в global.asax и т.д.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Event Logs!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g3120ba7d59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20ba7d59a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-------------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Каждый поток или таск – свой обработчик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3120ba7d59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20ba7d59a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Самый простой способ – сделать соответствующий примитив, чтобы не повторяться</a:t>
            </a:r>
            <a:endParaRPr/>
          </a:p>
        </p:txBody>
      </p:sp>
      <p:sp>
        <p:nvSpPr>
          <p:cNvPr id="417" name="Google Shape;417;g3120ba7d59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20ba7d59a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3120ba7d59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20ba7d59a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g3120ba7d59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0ba7d59a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UnhandledException - _очень полезное_ событие, позволяет залоггировать необработанные исключения приводящие к краху процесса (пример - из других потоков (если у них нет глобального обработчика, например запущены каким-то левым кодом))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приложение упало, а логи не записались – можно поискать стектрейс в логах винды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3120ba7d59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20ba7d59a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g3120ba7d59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20ba7d59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g3120ba7d59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20ba7d59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3120ba7d59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20ba7d5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Создавать потоки самим – неудобно, ещё это дорогая операция из-за вызовов API ОС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Можно запускать свои задачи на потоках из тредпула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Таск может вернуть результат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на каждый таск создаётся новый поток. Таски выполняются на заранее созданных потоках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3120ba7d5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20ba7d59a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асинхронный метод – воид, то в кэтч мы уже не зайдем.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таске есть возможность получить исключение (task.Exception), но это AggregateException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g3120ba7d59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20ba7d59a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3120ba7d59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20ba7d59a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3120ba7d59a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20ba7d59a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g3120ba7d59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20ba7d59a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3120ba7d59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20ba7d59a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все исключения ведут себя одинаково, давайте посмотрим на случаи необычного поведения try/catch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 можно перехватить, только если мы выбросили его сами, «настоящий» SO рушит процесс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Мораль: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3120ba7d59a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20ba7d59a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3120ba7d5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20ba7d59a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избежать со исключения?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Мораль: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3120ba7d59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20ba7d59a_0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все исключения ведут себя одинаково, давайте посмотрим на случаи необычного поведения try/catch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 можно перехватить, только если мы выбросили его сами, «настоящий» SO рушит процесс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Мораль: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g3120ba7d59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20ba7d59a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g3120ba7d59a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20ba7d59a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g3120ba7d59a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20ba7d59a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ThreadAbortException может возникнуть в неожиданных местах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После обработки перевыбрасывается снова, как будто в конце catch написан throw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Обрабатывается рантаймом, не валит процесс. Это свойство сохраняется, даже если исключение выброшено вручную.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(что будет, если в catch будет выброшено новое исключение?)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3120ba7d59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20ba7d59a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Отмену потока можно отменить</a:t>
            </a:r>
            <a:endParaRPr/>
          </a:p>
        </p:txBody>
      </p:sp>
      <p:sp>
        <p:nvSpPr>
          <p:cNvPr id="572" name="Google Shape;572;g3120ba7d59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20ba7d59a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3120ba7d59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20ba7d59a_0_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все иногда пишем код, который может выделить слишком много памяти. В дотнете это может закончиться OutOfMemoryException’ом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же будет после OutOfMemory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g3120ba7d59a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20ba7d59a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g3120ba7d59a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20ba7d59a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g3120ba7d59a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20ba7d59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Как первая стратегия работы с ними, дальше - уточним</a:t>
            </a:r>
            <a:endParaRPr/>
          </a:p>
        </p:txBody>
      </p:sp>
      <p:sp>
        <p:nvSpPr>
          <p:cNvPr id="311" name="Google Shape;311;g3120ba7d5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20ba7d59a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Все варианты правильные, конкретный зависит больше от рандома.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StackOverflow, AccessViolation и OutOfMemory могут превращаться друг в друга при обработке внутри рантайма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g3120ba7d59a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20ba7d59a_0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Чем плох код?</a:t>
            </a:r>
            <a:endParaRPr/>
          </a:p>
        </p:txBody>
      </p:sp>
      <p:sp>
        <p:nvSpPr>
          <p:cNvPr id="635" name="Google Shape;635;g3120ba7d59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20ba7d59a_0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– фича дотнета, ОС она безразлична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работает, пока процесс и рантайм работают нормально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finally имеет смысл использовать лишь для выполнения кода в независимости от наличия исключения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Нестандартное применение – код в finally не прерывается ThreadAbortException’ом. Это иногда используется в самом дотнете. Не используйте это, пока не найдёте, где это написано в документаци!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g3120ba7d59a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665e2fb9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3665e2fb9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g3665e2fb9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665e2fb9b3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g3665e2fb9b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665e2fb9b3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g3665e2fb9b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65e2fb9b3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g3665e2fb9b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65e2fb9b3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3665e2fb9b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665e2fb9b3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1" name="Google Shape;721;g3665e2fb9b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665e2fb9b3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g3665e2fb9b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2cb20dbda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312cb20dbd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65e2fb9b3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g3665e2fb9b3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665e2fb9b3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2" name="Google Shape;742;g3665e2fb9b3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65e2fb9b3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g3665e2fb9b3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65e2fb9b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g3665e2fb9b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65e2fb9b3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g3665e2fb9b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665e2fb9b3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3665e2fb9b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665e2fb9b3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8" name="Google Shape;778;g3665e2fb9b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65e2fb9b3_3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g3665e2fb9b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665e2fb9b3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g3665e2fb9b3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665e2fb9b3_3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4" name="Google Shape;804;g3665e2fb9b3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20ba7d59a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3120ba7d59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665e2fb9b3_3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6" name="Google Shape;816;g3665e2fb9b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665e2fb9b3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g3665e2fb9b3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665e2fb9b3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3665e2fb9b3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665e2fb9b3_3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g3665e2fb9b3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665e2fb9b3_3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g3665e2fb9b3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65e2fb9b3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g3665e2fb9b3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665e2fb9b3_3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3" name="Google Shape;873;g3665e2fb9b3_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65e2fb9b3_3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3" name="Google Shape;883;g3665e2fb9b3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665e2fb9b3_3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3665e2fb9b3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665e2fb9b3_3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9" name="Google Shape;899;g3665e2fb9b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20ba7d59a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Самое распространенное исключение – NRE, поэтому обратим на него особое внимание.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Maybe – в следующем блоке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Именование – если Get – он не должен вернуть нал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3120ba7d5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665e2fb9b3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1" name="Google Shape;911;g3665e2fb9b3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665e2fb9b3_7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g3665e2fb9b3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65e2fb9b3_7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5" name="Google Shape;925;g3665e2fb9b3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65e2fb9b3_7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7" name="Google Shape;937;g3665e2fb9b3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665e2fb9b3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4" name="Google Shape;944;g3665e2fb9b3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65e2fb9b3_7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3665e2fb9b3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665e2fb9b3_7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5" name="Google Shape;965;g3665e2fb9b3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665e2fb9b3_7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9" name="Google Shape;979;g3665e2fb9b3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665e2fb9b3_7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1" name="Google Shape;991;g3665e2fb9b3_7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665e2fb9b3_7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8" name="Google Shape;998;g3665e2fb9b3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20ba7d59a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Никогда не возвращай null! Но если очень хочется – давайте явно отражать это в названии метода.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Давайте придумаем, как называть методы, чтобы понимать, ошибка это или нет.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Правильные параметры помогают  предусмотреть такие исключения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120ba7d59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665e2fb9b3_7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g3665e2fb9b3_7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665e2fb9b3_7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3665e2fb9b3_7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65e2fb9b3_7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5" name="Google Shape;1025;g3665e2fb9b3_7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665e2fb9b3_7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3665e2fb9b3_7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665e2fb9b3_7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1" name="Google Shape;1051;g3665e2fb9b3_7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665e2fb9b3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6" name="Google Shape;1066;g3665e2fb9b3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665e2fb9b3_7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3" name="Google Shape;1083;g3665e2fb9b3_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665e2fb9b3_7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4" name="Google Shape;1094;g3665e2fb9b3_7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120ba7d59a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g3120ba7d59a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7" name="Google Shape;1107;g3120ba7d59a_0_8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20ba7d59a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3120ba7d5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1">
  <p:cSld name="Титул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body" idx="2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body" idx="3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/>
          <p:nvPr/>
        </p:nvSpPr>
        <p:spPr>
          <a:xfrm>
            <a:off x="7105925" y="1143250"/>
            <a:ext cx="3959400" cy="39594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9"/>
          <p:cNvSpPr>
            <a:spLocks noGrp="1"/>
          </p:cNvSpPr>
          <p:nvPr>
            <p:ph type="pic" idx="4"/>
          </p:nvPr>
        </p:nvSpPr>
        <p:spPr>
          <a:xfrm>
            <a:off x="7637939" y="604401"/>
            <a:ext cx="3959400" cy="395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2" name="Google Shape;2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">
  <p:cSld name="Крупный тезис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7"/>
          <p:cNvSpPr txBox="1">
            <a:spLocks noGrp="1"/>
          </p:cNvSpPr>
          <p:nvPr>
            <p:ph type="body" idx="1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7200000" cy="360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цифры крупно">
  <p:cSld name="2 цифры крупно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subTitle" idx="1"/>
          </p:nvPr>
        </p:nvSpPr>
        <p:spPr>
          <a:xfrm>
            <a:off x="587375" y="4332747"/>
            <a:ext cx="4679284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2"/>
          </p:nvPr>
        </p:nvSpPr>
        <p:spPr>
          <a:xfrm>
            <a:off x="587374" y="2882349"/>
            <a:ext cx="4679285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body" idx="3"/>
          </p:nvPr>
        </p:nvSpPr>
        <p:spPr>
          <a:xfrm>
            <a:off x="6116209" y="2882349"/>
            <a:ext cx="4679284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4"/>
          </p:nvPr>
        </p:nvSpPr>
        <p:spPr>
          <a:xfrm>
            <a:off x="6116208" y="4332748"/>
            <a:ext cx="4679283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в">
  <p:cSld name="6 важных цифр 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 txBox="1">
            <a:spLocks noGrp="1"/>
          </p:cNvSpPr>
          <p:nvPr>
            <p:ph type="body" idx="1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2"/>
          </p:nvPr>
        </p:nvSpPr>
        <p:spPr>
          <a:xfrm>
            <a:off x="8148863" y="3809879"/>
            <a:ext cx="3239996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3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body" idx="4"/>
          </p:nvPr>
        </p:nvSpPr>
        <p:spPr>
          <a:xfrm>
            <a:off x="8148863" y="1382737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body" idx="5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6"/>
          </p:nvPr>
        </p:nvSpPr>
        <p:spPr>
          <a:xfrm>
            <a:off x="58601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body" idx="7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8"/>
          </p:nvPr>
        </p:nvSpPr>
        <p:spPr>
          <a:xfrm>
            <a:off x="586013" y="3809879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9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body" idx="13"/>
          </p:nvPr>
        </p:nvSpPr>
        <p:spPr>
          <a:xfrm>
            <a:off x="437696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body" idx="14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body" idx="15"/>
          </p:nvPr>
        </p:nvSpPr>
        <p:spPr>
          <a:xfrm>
            <a:off x="4376962" y="3809879"/>
            <a:ext cx="3239997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аймлайн">
  <p:cSld name="1_таймлайн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5" y="2966453"/>
            <a:ext cx="11017248" cy="7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акта">
  <p:cSld name="3 факта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>
            <a:spLocks noGrp="1"/>
          </p:cNvSpPr>
          <p:nvPr>
            <p:ph type="body" idx="1"/>
          </p:nvPr>
        </p:nvSpPr>
        <p:spPr>
          <a:xfrm>
            <a:off x="587375" y="3485314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9" name="Google Shape;79;p60"/>
          <p:cNvSpPr txBox="1">
            <a:spLocks noGrp="1"/>
          </p:cNvSpPr>
          <p:nvPr>
            <p:ph type="subTitle" idx="2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3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body" idx="4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5"/>
          </p:nvPr>
        </p:nvSpPr>
        <p:spPr>
          <a:xfrm>
            <a:off x="4195798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body" idx="6"/>
          </p:nvPr>
        </p:nvSpPr>
        <p:spPr>
          <a:xfrm>
            <a:off x="7804221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а классика">
  <p:cSld name="4 карточки факта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4199bcb4c_2_299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7" name="Google Shape;87;g1f4199bcb4c_2_2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g1f4199bcb4c_2_299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9" name="Google Shape;89;g1f4199bcb4c_2_299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0" name="Google Shape;90;g1f4199bcb4c_2_299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g1f4199bcb4c_2_299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2" name="Google Shape;92;g1f4199bcb4c_2_299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1f4199bcb4c_2_299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f4199bcb4c_2_299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1f4199bcb4c_2_299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фактов">
  <p:cSld name="5 фактов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2"/>
          <p:cNvSpPr txBox="1">
            <a:spLocks noGrp="1"/>
          </p:cNvSpPr>
          <p:nvPr>
            <p:ph type="body" idx="1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body" idx="2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body" idx="3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4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5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2"/>
          <p:cNvSpPr txBox="1">
            <a:spLocks noGrp="1"/>
          </p:cNvSpPr>
          <p:nvPr>
            <p:ph type="body" idx="6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body" idx="7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2"/>
          <p:cNvSpPr txBox="1">
            <a:spLocks noGrp="1"/>
          </p:cNvSpPr>
          <p:nvPr>
            <p:ph type="body" idx="8"/>
          </p:nvPr>
        </p:nvSpPr>
        <p:spPr>
          <a:xfrm>
            <a:off x="58601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body" idx="9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2"/>
          <p:cNvSpPr txBox="1">
            <a:spLocks noGrp="1"/>
          </p:cNvSpPr>
          <p:nvPr>
            <p:ph type="body" idx="13"/>
          </p:nvPr>
        </p:nvSpPr>
        <p:spPr>
          <a:xfrm>
            <a:off x="58601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конки">
  <p:cSld name="3 иконки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>
            <a:spLocks noGrp="1"/>
          </p:cNvSpPr>
          <p:nvPr>
            <p:ph type="subTitle" idx="1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2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3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64"/>
          <p:cNvSpPr>
            <a:spLocks noGrp="1"/>
          </p:cNvSpPr>
          <p:nvPr>
            <p:ph type="pic" idx="4"/>
          </p:nvPr>
        </p:nvSpPr>
        <p:spPr>
          <a:xfrm>
            <a:off x="587375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64"/>
          <p:cNvSpPr>
            <a:spLocks noGrp="1"/>
          </p:cNvSpPr>
          <p:nvPr>
            <p:ph type="pic" idx="5"/>
          </p:nvPr>
        </p:nvSpPr>
        <p:spPr>
          <a:xfrm>
            <a:off x="4185341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64"/>
          <p:cNvSpPr>
            <a:spLocks noGrp="1"/>
          </p:cNvSpPr>
          <p:nvPr>
            <p:ph type="pic" idx="6"/>
          </p:nvPr>
        </p:nvSpPr>
        <p:spPr>
          <a:xfrm>
            <a:off x="7770054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иконки на слайде">
  <p:cSld name="4 иконки на слайде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5"/>
          <p:cNvSpPr txBox="1">
            <a:spLocks noGrp="1"/>
          </p:cNvSpPr>
          <p:nvPr>
            <p:ph type="body" idx="1"/>
          </p:nvPr>
        </p:nvSpPr>
        <p:spPr>
          <a:xfrm>
            <a:off x="1378204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18" name="Google Shape;118;p65"/>
          <p:cNvSpPr>
            <a:spLocks noGrp="1"/>
          </p:cNvSpPr>
          <p:nvPr>
            <p:ph type="pic" idx="2"/>
          </p:nvPr>
        </p:nvSpPr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65"/>
          <p:cNvSpPr txBox="1">
            <a:spLocks noGrp="1"/>
          </p:cNvSpPr>
          <p:nvPr>
            <p:ph type="body" idx="3"/>
          </p:nvPr>
        </p:nvSpPr>
        <p:spPr>
          <a:xfrm>
            <a:off x="1378204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0" name="Google Shape;120;p65"/>
          <p:cNvSpPr>
            <a:spLocks noGrp="1"/>
          </p:cNvSpPr>
          <p:nvPr>
            <p:ph type="pic" idx="4"/>
          </p:nvPr>
        </p:nvSpPr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5"/>
          <p:cNvSpPr txBox="1">
            <a:spLocks noGrp="1"/>
          </p:cNvSpPr>
          <p:nvPr>
            <p:ph type="body" idx="5"/>
          </p:nvPr>
        </p:nvSpPr>
        <p:spPr>
          <a:xfrm>
            <a:off x="1379533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body" idx="6"/>
          </p:nvPr>
        </p:nvSpPr>
        <p:spPr>
          <a:xfrm>
            <a:off x="7162778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3" name="Google Shape;123;p65"/>
          <p:cNvSpPr>
            <a:spLocks noGrp="1"/>
          </p:cNvSpPr>
          <p:nvPr>
            <p:ph type="pic" idx="7"/>
          </p:nvPr>
        </p:nvSpPr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65"/>
          <p:cNvSpPr txBox="1">
            <a:spLocks noGrp="1"/>
          </p:cNvSpPr>
          <p:nvPr>
            <p:ph type="body" idx="8"/>
          </p:nvPr>
        </p:nvSpPr>
        <p:spPr>
          <a:xfrm>
            <a:off x="7162778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5" name="Google Shape;125;p65"/>
          <p:cNvSpPr>
            <a:spLocks noGrp="1"/>
          </p:cNvSpPr>
          <p:nvPr>
            <p:ph type="pic" idx="9"/>
          </p:nvPr>
        </p:nvSpPr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65"/>
          <p:cNvSpPr txBox="1">
            <a:spLocks noGrp="1"/>
          </p:cNvSpPr>
          <p:nvPr>
            <p:ph type="body" idx="13"/>
          </p:nvPr>
        </p:nvSpPr>
        <p:spPr>
          <a:xfrm>
            <a:off x="7164107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 txBox="1">
            <a:spLocks noGrp="1"/>
          </p:cNvSpPr>
          <p:nvPr>
            <p:ph type="body" idx="14"/>
          </p:nvPr>
        </p:nvSpPr>
        <p:spPr>
          <a:xfrm>
            <a:off x="7164107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129" name="Google Shape;129;p65"/>
          <p:cNvSpPr txBox="1">
            <a:spLocks noGrp="1"/>
          </p:cNvSpPr>
          <p:nvPr>
            <p:ph type="body" idx="15"/>
          </p:nvPr>
        </p:nvSpPr>
        <p:spPr>
          <a:xfrm>
            <a:off x="1375198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линейных иконок на слайде">
  <p:cSld name="6 иконок на слайде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6"/>
          <p:cNvSpPr>
            <a:spLocks noGrp="1"/>
          </p:cNvSpPr>
          <p:nvPr>
            <p:ph type="pic" idx="2"/>
          </p:nvPr>
        </p:nvSpPr>
        <p:spPr>
          <a:xfrm>
            <a:off x="587375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6"/>
          <p:cNvSpPr>
            <a:spLocks noGrp="1"/>
          </p:cNvSpPr>
          <p:nvPr>
            <p:ph type="pic" idx="3"/>
          </p:nvPr>
        </p:nvSpPr>
        <p:spPr>
          <a:xfrm>
            <a:off x="587375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66"/>
          <p:cNvSpPr txBox="1">
            <a:spLocks noGrp="1"/>
          </p:cNvSpPr>
          <p:nvPr>
            <p:ph type="body" idx="1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66"/>
          <p:cNvSpPr>
            <a:spLocks noGrp="1"/>
          </p:cNvSpPr>
          <p:nvPr>
            <p:ph type="pic" idx="4"/>
          </p:nvPr>
        </p:nvSpPr>
        <p:spPr>
          <a:xfrm>
            <a:off x="6371949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66"/>
          <p:cNvSpPr>
            <a:spLocks noGrp="1"/>
          </p:cNvSpPr>
          <p:nvPr>
            <p:ph type="pic" idx="5"/>
          </p:nvPr>
        </p:nvSpPr>
        <p:spPr>
          <a:xfrm>
            <a:off x="6371949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6"/>
          <p:cNvSpPr txBox="1">
            <a:spLocks noGrp="1"/>
          </p:cNvSpPr>
          <p:nvPr>
            <p:ph type="body" idx="6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7" name="Google Shape;137;p66"/>
          <p:cNvSpPr txBox="1">
            <a:spLocks noGrp="1"/>
          </p:cNvSpPr>
          <p:nvPr>
            <p:ph type="body" idx="7"/>
          </p:nvPr>
        </p:nvSpPr>
        <p:spPr>
          <a:xfrm>
            <a:off x="7164107" y="290462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8" name="Google Shape;138;p66"/>
          <p:cNvSpPr>
            <a:spLocks noGrp="1"/>
          </p:cNvSpPr>
          <p:nvPr>
            <p:ph type="pic" idx="8"/>
          </p:nvPr>
        </p:nvSpPr>
        <p:spPr>
          <a:xfrm>
            <a:off x="587375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6"/>
          <p:cNvSpPr txBox="1">
            <a:spLocks noGrp="1"/>
          </p:cNvSpPr>
          <p:nvPr>
            <p:ph type="body" idx="9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66"/>
          <p:cNvSpPr>
            <a:spLocks noGrp="1"/>
          </p:cNvSpPr>
          <p:nvPr>
            <p:ph type="pic" idx="13"/>
          </p:nvPr>
        </p:nvSpPr>
        <p:spPr>
          <a:xfrm>
            <a:off x="6371949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6"/>
          <p:cNvSpPr txBox="1">
            <a:spLocks noGrp="1"/>
          </p:cNvSpPr>
          <p:nvPr>
            <p:ph type="body" idx="14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6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6"/>
          <p:cNvSpPr txBox="1">
            <a:spLocks noGrp="1"/>
          </p:cNvSpPr>
          <p:nvPr>
            <p:ph type="body" idx="15"/>
          </p:nvPr>
        </p:nvSpPr>
        <p:spPr>
          <a:xfrm>
            <a:off x="1388949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_1">
  <p:cSld name="Отбивк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25" cy="55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навылет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9"/>
          <p:cNvSpPr>
            <a:spLocks noGrp="1"/>
          </p:cNvSpPr>
          <p:nvPr>
            <p:ph type="pic" idx="2"/>
          </p:nvPr>
        </p:nvSpPr>
        <p:spPr>
          <a:xfrm>
            <a:off x="7104624" y="0"/>
            <a:ext cx="50873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6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квадратное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4556997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4556998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9"/>
          <p:cNvSpPr>
            <a:spLocks noGrp="1"/>
          </p:cNvSpPr>
          <p:nvPr>
            <p:ph type="pic" idx="2"/>
          </p:nvPr>
        </p:nvSpPr>
        <p:spPr>
          <a:xfrm>
            <a:off x="6039748" y="584200"/>
            <a:ext cx="5564877" cy="55664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в маске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0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00"/>
          <p:cNvSpPr>
            <a:spLocks noGrp="1"/>
          </p:cNvSpPr>
          <p:nvPr>
            <p:ph type="pic" idx="2"/>
          </p:nvPr>
        </p:nvSpPr>
        <p:spPr>
          <a:xfrm>
            <a:off x="7464056" y="584200"/>
            <a:ext cx="4140569" cy="6273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">
  <p:cSld name="3 фото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0"/>
          <p:cNvSpPr>
            <a:spLocks noGrp="1"/>
          </p:cNvSpPr>
          <p:nvPr>
            <p:ph type="pic" idx="2"/>
          </p:nvPr>
        </p:nvSpPr>
        <p:spPr>
          <a:xfrm>
            <a:off x="603401" y="59225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8" name="Google Shape;158;p70"/>
          <p:cNvSpPr>
            <a:spLocks noGrp="1"/>
          </p:cNvSpPr>
          <p:nvPr>
            <p:ph type="pic" idx="3"/>
          </p:nvPr>
        </p:nvSpPr>
        <p:spPr>
          <a:xfrm>
            <a:off x="4350001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9" name="Google Shape;159;p70"/>
          <p:cNvSpPr>
            <a:spLocks noGrp="1"/>
          </p:cNvSpPr>
          <p:nvPr>
            <p:ph type="pic" idx="4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">
  <p:cSld name="2 фото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4d08330cf_0_11"/>
          <p:cNvSpPr>
            <a:spLocks noGrp="1"/>
          </p:cNvSpPr>
          <p:nvPr>
            <p:ph type="pic" idx="2"/>
          </p:nvPr>
        </p:nvSpPr>
        <p:spPr>
          <a:xfrm>
            <a:off x="603401" y="587376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2" name="Google Shape;162;g284d08330cf_0_11"/>
          <p:cNvSpPr>
            <a:spLocks noGrp="1"/>
          </p:cNvSpPr>
          <p:nvPr>
            <p:ph type="pic" idx="3"/>
          </p:nvPr>
        </p:nvSpPr>
        <p:spPr>
          <a:xfrm>
            <a:off x="4349750" y="587376"/>
            <a:ext cx="7238849" cy="5573700"/>
          </a:xfrm>
          <a:prstGeom prst="roundRect">
            <a:avLst>
              <a:gd name="adj" fmla="val 1059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на весь слайд">
  <p:cSld name="Фото на весь слайд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факта">
  <p:cSld name="3 карточки факта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2"/>
          <p:cNvSpPr txBox="1">
            <a:spLocks noGrp="1"/>
          </p:cNvSpPr>
          <p:nvPr>
            <p:ph type="body" idx="1"/>
          </p:nvPr>
        </p:nvSpPr>
        <p:spPr>
          <a:xfrm>
            <a:off x="879482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body" idx="2"/>
          </p:nvPr>
        </p:nvSpPr>
        <p:spPr>
          <a:xfrm>
            <a:off x="4645159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8399240" y="2530940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2"/>
          <p:cNvSpPr txBox="1">
            <a:spLocks noGrp="1"/>
          </p:cNvSpPr>
          <p:nvPr>
            <p:ph type="subTitle" idx="4"/>
          </p:nvPr>
        </p:nvSpPr>
        <p:spPr>
          <a:xfrm>
            <a:off x="879482" y="4218550"/>
            <a:ext cx="2893472" cy="16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72"/>
          <p:cNvSpPr txBox="1">
            <a:spLocks noGrp="1"/>
          </p:cNvSpPr>
          <p:nvPr>
            <p:ph type="body" idx="5"/>
          </p:nvPr>
        </p:nvSpPr>
        <p:spPr>
          <a:xfrm>
            <a:off x="4649508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3" name="Google Shape;173;p72"/>
          <p:cNvSpPr txBox="1">
            <a:spLocks noGrp="1"/>
          </p:cNvSpPr>
          <p:nvPr>
            <p:ph type="body" idx="6"/>
          </p:nvPr>
        </p:nvSpPr>
        <p:spPr>
          <a:xfrm>
            <a:off x="8419534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4" name="Google Shape;174;p72"/>
          <p:cNvSpPr txBox="1">
            <a:spLocks noGrp="1"/>
          </p:cNvSpPr>
          <p:nvPr>
            <p:ph type="body" idx="7"/>
          </p:nvPr>
        </p:nvSpPr>
        <p:spPr>
          <a:xfrm>
            <a:off x="879482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5" name="Google Shape;175;p72"/>
          <p:cNvSpPr txBox="1">
            <a:spLocks noGrp="1"/>
          </p:cNvSpPr>
          <p:nvPr>
            <p:ph type="body" idx="8"/>
          </p:nvPr>
        </p:nvSpPr>
        <p:spPr>
          <a:xfrm>
            <a:off x="4649509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6" name="Google Shape;176;p72"/>
          <p:cNvSpPr txBox="1">
            <a:spLocks noGrp="1"/>
          </p:cNvSpPr>
          <p:nvPr>
            <p:ph type="body" idx="9"/>
          </p:nvPr>
        </p:nvSpPr>
        <p:spPr>
          <a:xfrm>
            <a:off x="8419535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факта">
  <p:cSld name="4 карточки факта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3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0" name="Google Shape;180;p7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3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73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73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73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5" name="Google Shape;185;p73"/>
          <p:cNvSpPr txBox="1"/>
          <p:nvPr/>
        </p:nvSpPr>
        <p:spPr>
          <a:xfrm>
            <a:off x="7427625" y="2528888"/>
            <a:ext cx="3840517" cy="106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73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73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3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карточки иконки">
  <p:cSld name="2 карточки иконки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84d08330cf_0_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200" cy="38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4d08330cf_0_1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284d08330cf_0_140"/>
          <p:cNvSpPr txBox="1">
            <a:spLocks noGrp="1"/>
          </p:cNvSpPr>
          <p:nvPr>
            <p:ph type="subTitle" idx="1"/>
          </p:nvPr>
        </p:nvSpPr>
        <p:spPr>
          <a:xfrm>
            <a:off x="1665318" y="2537225"/>
            <a:ext cx="35343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g284d08330cf_0_140"/>
          <p:cNvSpPr txBox="1">
            <a:spLocks noGrp="1"/>
          </p:cNvSpPr>
          <p:nvPr>
            <p:ph type="body" idx="2"/>
          </p:nvPr>
        </p:nvSpPr>
        <p:spPr>
          <a:xfrm>
            <a:off x="7299951" y="2536669"/>
            <a:ext cx="35670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84d08330cf_0_140"/>
          <p:cNvSpPr>
            <a:spLocks noGrp="1"/>
          </p:cNvSpPr>
          <p:nvPr>
            <p:ph type="pic" idx="3"/>
          </p:nvPr>
        </p:nvSpPr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g284d08330cf_0_140"/>
          <p:cNvSpPr>
            <a:spLocks noGrp="1"/>
          </p:cNvSpPr>
          <p:nvPr>
            <p:ph type="pic" idx="4"/>
          </p:nvPr>
        </p:nvSpPr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иконки">
  <p:cSld name="3 карточки иконки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4" y="2318400"/>
            <a:ext cx="11017249" cy="38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4"/>
          <p:cNvSpPr>
            <a:spLocks noGrp="1"/>
          </p:cNvSpPr>
          <p:nvPr>
            <p:ph type="pic" idx="2"/>
          </p:nvPr>
        </p:nvSpPr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7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4"/>
          <p:cNvSpPr>
            <a:spLocks noGrp="1"/>
          </p:cNvSpPr>
          <p:nvPr>
            <p:ph type="pic" idx="3"/>
          </p:nvPr>
        </p:nvSpPr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4"/>
          <p:cNvSpPr>
            <a:spLocks noGrp="1"/>
          </p:cNvSpPr>
          <p:nvPr>
            <p:ph type="pic" idx="4"/>
          </p:nvPr>
        </p:nvSpPr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74"/>
          <p:cNvSpPr txBox="1">
            <a:spLocks noGrp="1"/>
          </p:cNvSpPr>
          <p:nvPr>
            <p:ph type="subTitle" idx="1"/>
          </p:nvPr>
        </p:nvSpPr>
        <p:spPr>
          <a:xfrm>
            <a:off x="879482" y="4061618"/>
            <a:ext cx="2893472" cy="17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74"/>
          <p:cNvSpPr txBox="1">
            <a:spLocks noGrp="1"/>
          </p:cNvSpPr>
          <p:nvPr>
            <p:ph type="body" idx="5"/>
          </p:nvPr>
        </p:nvSpPr>
        <p:spPr>
          <a:xfrm>
            <a:off x="4649508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4" name="Google Shape;204;p74"/>
          <p:cNvSpPr txBox="1">
            <a:spLocks noGrp="1"/>
          </p:cNvSpPr>
          <p:nvPr>
            <p:ph type="body" idx="6"/>
          </p:nvPr>
        </p:nvSpPr>
        <p:spPr>
          <a:xfrm>
            <a:off x="8419534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" name="Google Shape;205;p74"/>
          <p:cNvSpPr txBox="1">
            <a:spLocks noGrp="1"/>
          </p:cNvSpPr>
          <p:nvPr>
            <p:ph type="body" idx="7"/>
          </p:nvPr>
        </p:nvSpPr>
        <p:spPr>
          <a:xfrm>
            <a:off x="879482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6" name="Google Shape;206;p74"/>
          <p:cNvSpPr txBox="1">
            <a:spLocks noGrp="1"/>
          </p:cNvSpPr>
          <p:nvPr>
            <p:ph type="body" idx="8"/>
          </p:nvPr>
        </p:nvSpPr>
        <p:spPr>
          <a:xfrm>
            <a:off x="4649509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7" name="Google Shape;207;p74"/>
          <p:cNvSpPr txBox="1">
            <a:spLocks noGrp="1"/>
          </p:cNvSpPr>
          <p:nvPr>
            <p:ph type="body" idx="9"/>
          </p:nvPr>
        </p:nvSpPr>
        <p:spPr>
          <a:xfrm>
            <a:off x="8419535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иконки 1">
  <p:cSld name="4 карточки с иконками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84d08330cf_0_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60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84d08330cf_0_1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284d08330cf_0_162"/>
          <p:cNvSpPr txBox="1">
            <a:spLocks noGrp="1"/>
          </p:cNvSpPr>
          <p:nvPr>
            <p:ph type="subTitle" idx="1"/>
          </p:nvPr>
        </p:nvSpPr>
        <p:spPr>
          <a:xfrm>
            <a:off x="1753849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g284d08330cf_0_162"/>
          <p:cNvSpPr txBox="1">
            <a:spLocks noGrp="1"/>
          </p:cNvSpPr>
          <p:nvPr>
            <p:ph type="body" idx="2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3" name="Google Shape;213;g284d08330cf_0_162"/>
          <p:cNvSpPr txBox="1">
            <a:spLocks noGrp="1"/>
          </p:cNvSpPr>
          <p:nvPr>
            <p:ph type="body" idx="3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4" name="Google Shape;214;g284d08330cf_0_162"/>
          <p:cNvSpPr txBox="1">
            <a:spLocks noGrp="1"/>
          </p:cNvSpPr>
          <p:nvPr>
            <p:ph type="body" idx="4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5" name="Google Shape;215;g284d08330cf_0_162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g284d08330cf_0_162"/>
          <p:cNvSpPr>
            <a:spLocks noGrp="1"/>
          </p:cNvSpPr>
          <p:nvPr>
            <p:ph type="pic" idx="6"/>
          </p:nvPr>
        </p:nvSpPr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g284d08330cf_0_162"/>
          <p:cNvSpPr>
            <a:spLocks noGrp="1"/>
          </p:cNvSpPr>
          <p:nvPr>
            <p:ph type="pic" idx="7"/>
          </p:nvPr>
        </p:nvSpPr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g284d08330cf_0_162"/>
          <p:cNvSpPr>
            <a:spLocks noGrp="1"/>
          </p:cNvSpPr>
          <p:nvPr>
            <p:ph type="pic" idx="8"/>
          </p:nvPr>
        </p:nvSpPr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карточек">
  <p:cSld name="5 карточек с иконками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763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5"/>
          <p:cNvSpPr txBox="1">
            <a:spLocks noGrp="1"/>
          </p:cNvSpPr>
          <p:nvPr>
            <p:ph type="body" idx="1"/>
          </p:nvPr>
        </p:nvSpPr>
        <p:spPr>
          <a:xfrm>
            <a:off x="879481" y="5310750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body" idx="2"/>
          </p:nvPr>
        </p:nvSpPr>
        <p:spPr>
          <a:xfrm>
            <a:off x="8329593" y="5310750"/>
            <a:ext cx="28440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body" idx="3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5" name="Google Shape;225;p75"/>
          <p:cNvSpPr txBox="1">
            <a:spLocks noGrp="1"/>
          </p:cNvSpPr>
          <p:nvPr>
            <p:ph type="body" idx="4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6" name="Google Shape;226;p75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75"/>
          <p:cNvSpPr>
            <a:spLocks noGrp="1"/>
          </p:cNvSpPr>
          <p:nvPr>
            <p:ph type="pic" idx="6"/>
          </p:nvPr>
        </p:nvSpPr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75"/>
          <p:cNvSpPr>
            <a:spLocks noGrp="1"/>
          </p:cNvSpPr>
          <p:nvPr>
            <p:ph type="pic" idx="7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75"/>
          <p:cNvSpPr>
            <a:spLocks noGrp="1"/>
          </p:cNvSpPr>
          <p:nvPr>
            <p:ph type="pic" idx="8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75"/>
          <p:cNvSpPr>
            <a:spLocks noGrp="1"/>
          </p:cNvSpPr>
          <p:nvPr>
            <p:ph type="pic" idx="9"/>
          </p:nvPr>
        </p:nvSpPr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75"/>
          <p:cNvSpPr txBox="1">
            <a:spLocks noGrp="1"/>
          </p:cNvSpPr>
          <p:nvPr>
            <p:ph type="body" idx="13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карточек 1">
  <p:cSld name="6 карточек с иконками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84d08330c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8"/>
            <a:ext cx="11016000" cy="3847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4d08330cf_0_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35" name="Google Shape;235;g284d08330cf_0_50"/>
          <p:cNvSpPr>
            <a:spLocks noGrp="1"/>
          </p:cNvSpPr>
          <p:nvPr>
            <p:ph type="pic" idx="2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g284d08330cf_0_50"/>
          <p:cNvSpPr>
            <a:spLocks noGrp="1"/>
          </p:cNvSpPr>
          <p:nvPr>
            <p:ph type="pic" idx="3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84d08330cf_0_50"/>
          <p:cNvSpPr>
            <a:spLocks noGrp="1"/>
          </p:cNvSpPr>
          <p:nvPr>
            <p:ph type="pic" idx="4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284d08330cf_0_50"/>
          <p:cNvSpPr txBox="1">
            <a:spLocks noGrp="1"/>
          </p:cNvSpPr>
          <p:nvPr>
            <p:ph type="body" idx="1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g284d08330cf_0_50"/>
          <p:cNvSpPr txBox="1">
            <a:spLocks noGrp="1"/>
          </p:cNvSpPr>
          <p:nvPr>
            <p:ph type="body" idx="5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g284d08330cf_0_50"/>
          <p:cNvSpPr>
            <a:spLocks noGrp="1"/>
          </p:cNvSpPr>
          <p:nvPr>
            <p:ph type="pic" idx="6"/>
          </p:nvPr>
        </p:nvSpPr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84d08330cf_0_50"/>
          <p:cNvSpPr>
            <a:spLocks noGrp="1"/>
          </p:cNvSpPr>
          <p:nvPr>
            <p:ph type="pic" idx="7"/>
          </p:nvPr>
        </p:nvSpPr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g284d08330cf_0_50"/>
          <p:cNvSpPr>
            <a:spLocks noGrp="1"/>
          </p:cNvSpPr>
          <p:nvPr>
            <p:ph type="pic" idx="8"/>
          </p:nvPr>
        </p:nvSpPr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g284d08330cf_0_50"/>
          <p:cNvSpPr txBox="1">
            <a:spLocks noGrp="1"/>
          </p:cNvSpPr>
          <p:nvPr>
            <p:ph type="body" idx="9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g284d08330cf_0_50"/>
          <p:cNvSpPr txBox="1">
            <a:spLocks noGrp="1"/>
          </p:cNvSpPr>
          <p:nvPr>
            <p:ph type="body" idx="13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g284d08330cf_0_50"/>
          <p:cNvSpPr txBox="1">
            <a:spLocks noGrp="1"/>
          </p:cNvSpPr>
          <p:nvPr>
            <p:ph type="body" idx="14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284d08330cf_0_50"/>
          <p:cNvSpPr txBox="1">
            <a:spLocks noGrp="1"/>
          </p:cNvSpPr>
          <p:nvPr>
            <p:ph type="body" idx="15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 qr">
  <p:cSld name="Финальный слайд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0f9e6fac_0_71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name="adj" fmla="val 83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2870f9e6fac_0_71"/>
          <p:cNvSpPr txBox="1">
            <a:spLocks noGrp="1"/>
          </p:cNvSpPr>
          <p:nvPr>
            <p:ph type="body" idx="1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g2870f9e6fac_0_71"/>
          <p:cNvSpPr txBox="1">
            <a:spLocks noGrp="1"/>
          </p:cNvSpPr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pic>
        <p:nvPicPr>
          <p:cNvPr id="251" name="Google Shape;251;g2870f9e6fac_0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7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70f9e6fac_0_71"/>
          <p:cNvSpPr txBox="1">
            <a:spLocks noGrp="1"/>
          </p:cNvSpPr>
          <p:nvPr>
            <p:ph type="body" idx="2"/>
          </p:nvPr>
        </p:nvSpPr>
        <p:spPr>
          <a:xfrm>
            <a:off x="8183217" y="5870781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2870f9e6fac_0_71"/>
          <p:cNvSpPr>
            <a:spLocks noGrp="1"/>
          </p:cNvSpPr>
          <p:nvPr>
            <p:ph type="pic" idx="3"/>
          </p:nvPr>
        </p:nvSpPr>
        <p:spPr>
          <a:xfrm>
            <a:off x="8192551" y="781752"/>
            <a:ext cx="3209400" cy="3209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54" name="Google Shape;254;g2870f9e6fac_0_71"/>
          <p:cNvSpPr txBox="1">
            <a:spLocks noGrp="1"/>
          </p:cNvSpPr>
          <p:nvPr>
            <p:ph type="body" idx="4"/>
          </p:nvPr>
        </p:nvSpPr>
        <p:spPr>
          <a:xfrm>
            <a:off x="594748" y="4598572"/>
            <a:ext cx="6523627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скриншот">
  <p:cSld name="Заголовок+скриншот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1"/>
          <p:cNvSpPr>
            <a:spLocks noGrp="1"/>
          </p:cNvSpPr>
          <p:nvPr>
            <p:ph type="pic" idx="2"/>
          </p:nvPr>
        </p:nvSpPr>
        <p:spPr>
          <a:xfrm>
            <a:off x="587375" y="2020957"/>
            <a:ext cx="11017251" cy="414489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8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ноформатные скрины">
  <p:cSld name="Разноформатные скрины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1"/>
          <p:cNvSpPr>
            <a:spLocks noGrp="1"/>
          </p:cNvSpPr>
          <p:nvPr>
            <p:ph type="pic" idx="2"/>
          </p:nvPr>
        </p:nvSpPr>
        <p:spPr>
          <a:xfrm>
            <a:off x="7004304" y="584200"/>
            <a:ext cx="4600320" cy="5581650"/>
          </a:xfrm>
          <a:prstGeom prst="roundRect">
            <a:avLst>
              <a:gd name="adj" fmla="val 3731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  <p:sp>
        <p:nvSpPr>
          <p:cNvPr id="260" name="Google Shape;260;p101"/>
          <p:cNvSpPr>
            <a:spLocks noGrp="1"/>
          </p:cNvSpPr>
          <p:nvPr>
            <p:ph type="pic" idx="3"/>
          </p:nvPr>
        </p:nvSpPr>
        <p:spPr>
          <a:xfrm>
            <a:off x="587374" y="584200"/>
            <a:ext cx="6069458" cy="3603752"/>
          </a:xfrm>
          <a:prstGeom prst="roundRect">
            <a:avLst>
              <a:gd name="adj" fmla="val 5374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езиса на слайде">
  <p:cSld name="2 тезиса на слайде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 txBox="1">
            <a:spLocks noGrp="1"/>
          </p:cNvSpPr>
          <p:nvPr>
            <p:ph type="body" idx="1"/>
          </p:nvPr>
        </p:nvSpPr>
        <p:spPr>
          <a:xfrm>
            <a:off x="587375" y="1115711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body" idx="2"/>
          </p:nvPr>
        </p:nvSpPr>
        <p:spPr>
          <a:xfrm>
            <a:off x="4663429" y="3429000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в">
  <p:cSld name="4 факта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subTitle" idx="1"/>
          </p:nvPr>
        </p:nvSpPr>
        <p:spPr>
          <a:xfrm>
            <a:off x="600231" y="4328998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61"/>
          <p:cNvSpPr txBox="1">
            <a:spLocks noGrp="1"/>
          </p:cNvSpPr>
          <p:nvPr>
            <p:ph type="body" idx="2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body" idx="3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body" idx="4"/>
          </p:nvPr>
        </p:nvSpPr>
        <p:spPr>
          <a:xfrm>
            <a:off x="600231" y="3358933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body" idx="5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body" idx="6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1" name="Google Shape;271;p61"/>
          <p:cNvSpPr txBox="1">
            <a:spLocks noGrp="1"/>
          </p:cNvSpPr>
          <p:nvPr>
            <p:ph type="body" idx="7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61"/>
          <p:cNvSpPr txBox="1">
            <a:spLocks noGrp="1"/>
          </p:cNvSpPr>
          <p:nvPr>
            <p:ph type="body" idx="8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3" name="Google Shape;273;p6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 фото вертик">
  <p:cSld name="1_ фото вертик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body" idx="1"/>
          </p:nvPr>
        </p:nvSpPr>
        <p:spPr>
          <a:xfrm>
            <a:off x="587376" y="2528888"/>
            <a:ext cx="7127874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title"/>
          </p:nvPr>
        </p:nvSpPr>
        <p:spPr>
          <a:xfrm>
            <a:off x="587376" y="584200"/>
            <a:ext cx="7127874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77" name="Google Shape;277;p68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 1">
  <p:cSld name="2 фото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4d08330cf_0_20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0" name="Google Shape;280;g284d08330cf_0_20"/>
          <p:cNvSpPr>
            <a:spLocks noGrp="1"/>
          </p:cNvSpPr>
          <p:nvPr>
            <p:ph type="pic" idx="3"/>
          </p:nvPr>
        </p:nvSpPr>
        <p:spPr>
          <a:xfrm>
            <a:off x="587375" y="587376"/>
            <a:ext cx="723884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">
  <p:cSld name="Текстовый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body" idx="1"/>
          </p:nvPr>
        </p:nvSpPr>
        <p:spPr>
          <a:xfrm>
            <a:off x="587375" y="584200"/>
            <a:ext cx="11017250" cy="558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в 3 колонки">
  <p:cSld name="Заголовок + текст в 3 колонки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83" name="Google Shape;283;p83"/>
          <p:cNvSpPr txBox="1">
            <a:spLocks noGrp="1"/>
          </p:cNvSpPr>
          <p:nvPr>
            <p:ph type="body" idx="1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83"/>
          <p:cNvSpPr txBox="1">
            <a:spLocks noGrp="1"/>
          </p:cNvSpPr>
          <p:nvPr>
            <p:ph type="body" idx="2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p83"/>
          <p:cNvSpPr txBox="1">
            <a:spLocks noGrp="1"/>
          </p:cNvSpPr>
          <p:nvPr>
            <p:ph type="body" idx="3"/>
          </p:nvPr>
        </p:nvSpPr>
        <p:spPr>
          <a:xfrm>
            <a:off x="58632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список">
  <p:cSld name="Заголовок в 1 строку + список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587375" y="2528889"/>
            <a:ext cx="11017251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2 колонки">
  <p:cSld name="Заголовок + текст 2 колонки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58737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638462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3">
  <p:cSld name="Титул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870f9e6fac_0_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8" name="Google Shape;38;g2870f9e6fac_0_7"/>
          <p:cNvSpPr>
            <a:spLocks noGrp="1"/>
          </p:cNvSpPr>
          <p:nvPr>
            <p:ph type="pic" idx="2"/>
          </p:nvPr>
        </p:nvSpPr>
        <p:spPr>
          <a:xfrm>
            <a:off x="7098224" y="584200"/>
            <a:ext cx="4500000" cy="55816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9" name="Google Shape;39;g2870f9e6fac_0_7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2870f9e6fac_0_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g2870f9e6fac_0_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Титул 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7588468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текст">
  <p:cSld name="Заголовок в 1 строку + текст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11017251" cy="363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587375" y="1825625"/>
            <a:ext cx="11017249" cy="4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⏤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⏤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dt" idx="10"/>
          </p:nvPr>
        </p:nvSpPr>
        <p:spPr>
          <a:xfrm>
            <a:off x="5873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88614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>
          <p15:clr>
            <a:srgbClr val="F26B43"/>
          </p15:clr>
        </p15:guide>
        <p15:guide id="2" pos="370">
          <p15:clr>
            <a:srgbClr val="F26B43"/>
          </p15:clr>
        </p15:guide>
        <p15:guide id="3" pos="73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tur-courses/f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Exceptions</a:t>
            </a:r>
            <a:endParaRPr/>
          </a:p>
        </p:txBody>
      </p:sp>
      <p:sp>
        <p:nvSpPr>
          <p:cNvPr id="292" name="Google Shape;292;p1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293" name="Google Shape;293;p1"/>
          <p:cNvSpPr txBox="1"/>
          <p:nvPr/>
        </p:nvSpPr>
        <p:spPr>
          <a:xfrm>
            <a:off x="594748" y="41946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20ba7d59a_0_1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#3 Обработай ожидаемые проблемы</a:t>
            </a:r>
            <a:endParaRPr/>
          </a:p>
        </p:txBody>
      </p:sp>
      <p:pic>
        <p:nvPicPr>
          <p:cNvPr id="372" name="Google Shape;372;g3120ba7d59a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120ba7d59a_0_101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Некорректный ввод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Ошибка сети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настроек не найден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Нарушение формата файла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g3120ba7d59a_0_101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Обратись к пользователю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Повтори попытку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Примени другой метод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Уточни сообщение об ошибке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9115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20ba7d59a_0_13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#4 Не строй логику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на исключениях</a:t>
            </a:r>
            <a:endParaRPr/>
          </a:p>
        </p:txBody>
      </p:sp>
      <p:pic>
        <p:nvPicPr>
          <p:cNvPr id="384" name="Google Shape;384;g3120ba7d59a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20ba7d59a_0_130"/>
          <p:cNvSpPr txBox="1"/>
          <p:nvPr/>
        </p:nvSpPr>
        <p:spPr>
          <a:xfrm>
            <a:off x="587375" y="2730675"/>
            <a:ext cx="3651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g3120ba7d59a_0_130"/>
          <p:cNvSpPr txBox="1"/>
          <p:nvPr/>
        </p:nvSpPr>
        <p:spPr>
          <a:xfrm>
            <a:off x="5621050" y="2730675"/>
            <a:ext cx="346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g3120ba7d59a_0_130"/>
          <p:cNvSpPr txBox="1"/>
          <p:nvPr/>
        </p:nvSpPr>
        <p:spPr>
          <a:xfrm>
            <a:off x="3896375" y="4797475"/>
            <a:ext cx="256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x300</a:t>
            </a:r>
            <a:endParaRPr sz="7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20ba7d59a_0_1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#5 Минимизируй try,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конкретизируй catch</a:t>
            </a:r>
            <a:endParaRPr/>
          </a:p>
        </p:txBody>
      </p:sp>
      <p:pic>
        <p:nvPicPr>
          <p:cNvPr id="393" name="Google Shape;393;g3120ba7d59a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120ba7d59a_0_162"/>
          <p:cNvSpPr txBox="1"/>
          <p:nvPr/>
        </p:nvSpPr>
        <p:spPr>
          <a:xfrm>
            <a:off x="587375" y="2265450"/>
            <a:ext cx="71694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"Incorrect number format"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20ba7d59a_0_17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Логируй все</a:t>
            </a:r>
            <a:endParaRPr/>
          </a:p>
        </p:txBody>
      </p:sp>
      <p:pic>
        <p:nvPicPr>
          <p:cNvPr id="400" name="Google Shape;400;g3120ba7d59a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20ba7d59a_0_17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#6 Создай глобальный обработчик</a:t>
            </a:r>
            <a:endParaRPr/>
          </a:p>
        </p:txBody>
      </p:sp>
      <p:pic>
        <p:nvPicPr>
          <p:cNvPr id="406" name="Google Shape;406;g3120ba7d59a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120ba7d59a_0_179"/>
          <p:cNvSpPr txBox="1"/>
          <p:nvPr/>
        </p:nvSpPr>
        <p:spPr>
          <a:xfrm>
            <a:off x="587375" y="18585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DoEverything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20ba7d59a_0_18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13" name="Google Shape;413;g3120ba7d59a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120ba7d59a_0_187"/>
          <p:cNvSpPr txBox="1"/>
          <p:nvPr/>
        </p:nvSpPr>
        <p:spPr>
          <a:xfrm>
            <a:off x="587375" y="2872625"/>
            <a:ext cx="89685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20ba7d59a_0_19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DRY</a:t>
            </a:r>
            <a:endParaRPr/>
          </a:p>
        </p:txBody>
      </p:sp>
      <p:pic>
        <p:nvPicPr>
          <p:cNvPr id="420" name="Google Shape;420;g3120ba7d59a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120ba7d59a_0_194"/>
          <p:cNvSpPr txBox="1"/>
          <p:nvPr/>
        </p:nvSpPr>
        <p:spPr>
          <a:xfrm>
            <a:off x="587375" y="17071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20ba7d59a_0_2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27" name="Google Shape;427;g3120ba7d59a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120ba7d59a_0_201"/>
          <p:cNvSpPr txBox="1"/>
          <p:nvPr/>
        </p:nvSpPr>
        <p:spPr>
          <a:xfrm>
            <a:off x="587375" y="2872625"/>
            <a:ext cx="89685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endParaRPr sz="200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20ba7d59a_0_20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И, возможно,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действиях GUI</a:t>
            </a:r>
            <a:endParaRPr/>
          </a:p>
        </p:txBody>
      </p:sp>
      <p:pic>
        <p:nvPicPr>
          <p:cNvPr id="434" name="Google Shape;434;g3120ba7d59a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120ba7d59a_0_208"/>
          <p:cNvSpPr txBox="1"/>
          <p:nvPr/>
        </p:nvSpPr>
        <p:spPr>
          <a:xfrm>
            <a:off x="587375" y="2872625"/>
            <a:ext cx="89685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MouseEvent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PerformUnsafeAction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20ba7d59a_0_21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узнать о необработанном исключении</a:t>
            </a:r>
            <a:endParaRPr/>
          </a:p>
        </p:txBody>
      </p:sp>
      <p:pic>
        <p:nvPicPr>
          <p:cNvPr id="441" name="Google Shape;441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20ba7d59a_0_215"/>
          <p:cNvSpPr txBox="1"/>
          <p:nvPr/>
        </p:nvSpPr>
        <p:spPr>
          <a:xfrm>
            <a:off x="1203263" y="373905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CurrentDomain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UnhandledException</a:t>
            </a: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6423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120ba7d59a_0_215"/>
          <p:cNvSpPr txBox="1"/>
          <p:nvPr/>
        </p:nvSpPr>
        <p:spPr>
          <a:xfrm>
            <a:off x="1203263" y="472965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Viewer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(eventvwr)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Хорош ли код?</a:t>
            </a:r>
            <a:endParaRPr/>
          </a:p>
        </p:txBody>
      </p:sp>
      <p:sp>
        <p:nvSpPr>
          <p:cNvPr id="301" name="Google Shape;301;p39"/>
          <p:cNvSpPr txBox="1"/>
          <p:nvPr/>
        </p:nvSpPr>
        <p:spPr>
          <a:xfrm>
            <a:off x="587375" y="1797550"/>
            <a:ext cx="68532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GetTheMainAnswer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CalculateValue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20ba7d59a_0_2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50" name="Google Shape;450;g3120ba7d59a_0_227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20ba7d59a_0_23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56" name="Google Shape;456;g3120ba7d59a_0_238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20ba7d59a_0_24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Резюме</a:t>
            </a:r>
            <a:endParaRPr/>
          </a:p>
        </p:txBody>
      </p:sp>
      <p:sp>
        <p:nvSpPr>
          <p:cNvPr id="462" name="Google Shape;462;g3120ba7d59a_0_244"/>
          <p:cNvSpPr txBox="1"/>
          <p:nvPr/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g3120ba7d59a_0_244"/>
          <p:cNvSpPr txBox="1"/>
          <p:nvPr/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g3120ba7d59a_0_244"/>
          <p:cNvSpPr txBox="1"/>
          <p:nvPr/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g3120ba7d59a_0_244"/>
          <p:cNvSpPr txBox="1"/>
          <p:nvPr/>
        </p:nvSpPr>
        <p:spPr>
          <a:xfrm>
            <a:off x="1565925" y="2528900"/>
            <a:ext cx="350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Делай ошибки видимыми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3120ba7d59a_0_244"/>
          <p:cNvSpPr txBox="1"/>
          <p:nvPr/>
        </p:nvSpPr>
        <p:spPr>
          <a:xfrm>
            <a:off x="7327650" y="2528900"/>
            <a:ext cx="371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Исключения для исключительного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3120ba7d59a_0_244"/>
          <p:cNvSpPr txBox="1"/>
          <p:nvPr/>
        </p:nvSpPr>
        <p:spPr>
          <a:xfrm>
            <a:off x="1642125" y="4691125"/>
            <a:ext cx="266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Логируй все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20ba7d59a_0_25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73" name="Google Shape;473;g3120ba7d59a_0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120ba7d59a_0_255"/>
          <p:cNvSpPr txBox="1"/>
          <p:nvPr/>
        </p:nvSpPr>
        <p:spPr>
          <a:xfrm>
            <a:off x="587375" y="2973900"/>
            <a:ext cx="67461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g3120ba7d59a_0_255"/>
          <p:cNvSpPr txBox="1"/>
          <p:nvPr/>
        </p:nvSpPr>
        <p:spPr>
          <a:xfrm>
            <a:off x="587375" y="4565975"/>
            <a:ext cx="738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20ba7d59a_0_27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81" name="Google Shape;481;g3120ba7d59a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120ba7d59a_0_275"/>
          <p:cNvSpPr txBox="1"/>
          <p:nvPr/>
        </p:nvSpPr>
        <p:spPr>
          <a:xfrm>
            <a:off x="587375" y="2263900"/>
            <a:ext cx="81999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ru-RU" sz="18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 &lt;-- Task</a:t>
            </a:r>
            <a:endParaRPr sz="18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g3120ba7d59a_0_275"/>
          <p:cNvSpPr txBox="1"/>
          <p:nvPr/>
        </p:nvSpPr>
        <p:spPr>
          <a:xfrm>
            <a:off x="587375" y="4940925"/>
            <a:ext cx="73833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ContinueWith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HandleExceptions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20ba7d59a_0_28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exceptions</a:t>
            </a:r>
            <a:endParaRPr/>
          </a:p>
        </p:txBody>
      </p:sp>
      <p:sp>
        <p:nvSpPr>
          <p:cNvPr id="489" name="Google Shape;489;g3120ba7d59a_0_284"/>
          <p:cNvSpPr txBox="1"/>
          <p:nvPr/>
        </p:nvSpPr>
        <p:spPr>
          <a:xfrm>
            <a:off x="587375" y="2408125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Найдите все проблемы с исключениями в этом коде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g3120ba7d59a_0_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20ba7d59a_0_294"/>
          <p:cNvSpPr txBox="1">
            <a:spLocks noGrp="1"/>
          </p:cNvSpPr>
          <p:nvPr>
            <p:ph type="title"/>
          </p:nvPr>
        </p:nvSpPr>
        <p:spPr>
          <a:xfrm>
            <a:off x="587375" y="7356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 exceptions</a:t>
            </a:r>
            <a:endParaRPr/>
          </a:p>
        </p:txBody>
      </p:sp>
      <p:pic>
        <p:nvPicPr>
          <p:cNvPr id="496" name="Google Shape;496;g3120ba7d59a_0_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20ba7d59a_0_3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Особые исключения</a:t>
            </a:r>
            <a:endParaRPr/>
          </a:p>
        </p:txBody>
      </p:sp>
      <p:pic>
        <p:nvPicPr>
          <p:cNvPr id="502" name="Google Shape;502;g3120ba7d59a_0_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120ba7d59a_0_30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TypeInitializationException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120ba7d59a_0_30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StackOverflowException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120ba7d59a_0_30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AccessViolationException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120ba7d59a_0_30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OutOfMemoryException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31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120ba7d59a_0_300"/>
          <p:cNvSpPr txBox="1"/>
          <p:nvPr/>
        </p:nvSpPr>
        <p:spPr>
          <a:xfrm>
            <a:off x="1203263" y="5119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ThreadAbortException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20ba7d59a_0_3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Class initialization</a:t>
            </a:r>
            <a:endParaRPr/>
          </a:p>
        </p:txBody>
      </p:sp>
      <p:pic>
        <p:nvPicPr>
          <p:cNvPr id="518" name="Google Shape;518;g3120ba7d59a_0_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120ba7d59a_0_328"/>
          <p:cNvSpPr txBox="1"/>
          <p:nvPr/>
        </p:nvSpPr>
        <p:spPr>
          <a:xfrm>
            <a:off x="587375" y="1406675"/>
            <a:ext cx="9135000" cy="5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"ctor"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Instance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"main"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20ba7d59a_0_346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25" name="Google Shape;525;g3120ba7d59a_0_346"/>
          <p:cNvSpPr txBox="1"/>
          <p:nvPr/>
        </p:nvSpPr>
        <p:spPr>
          <a:xfrm>
            <a:off x="587375" y="1708450"/>
            <a:ext cx="47655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g3120ba7d59a_0_346"/>
          <p:cNvSpPr txBox="1"/>
          <p:nvPr/>
        </p:nvSpPr>
        <p:spPr>
          <a:xfrm>
            <a:off x="5935225" y="1708450"/>
            <a:ext cx="56694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StackOverflowException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7" name="Google Shape;527;g3120ba7d59a_0_346"/>
          <p:cNvCxnSpPr/>
          <p:nvPr/>
        </p:nvCxnSpPr>
        <p:spPr>
          <a:xfrm>
            <a:off x="5566825" y="1654025"/>
            <a:ext cx="15000" cy="45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20ba7d59a_0_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Делай ошибки видимыми</a:t>
            </a:r>
            <a:endParaRPr/>
          </a:p>
        </p:txBody>
      </p:sp>
      <p:pic>
        <p:nvPicPr>
          <p:cNvPr id="308" name="Google Shape;308;g3120ba7d59a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20ba7d59a_0_3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33" name="Google Shape;533;g3120ba7d59a_0_362"/>
          <p:cNvSpPr txBox="1"/>
          <p:nvPr/>
        </p:nvSpPr>
        <p:spPr>
          <a:xfrm>
            <a:off x="587375" y="1935700"/>
            <a:ext cx="6174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4" name="Google Shape;534;g3120ba7d59a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20ba7d59a_0_37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40" name="Google Shape;540;g3120ba7d59a_0_372"/>
          <p:cNvSpPr txBox="1"/>
          <p:nvPr/>
        </p:nvSpPr>
        <p:spPr>
          <a:xfrm>
            <a:off x="587375" y="1935700"/>
            <a:ext cx="73833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1" name="Google Shape;541;g3120ba7d59a_0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20ba7d59a_0_37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Unsafe code</a:t>
            </a:r>
            <a:endParaRPr/>
          </a:p>
        </p:txBody>
      </p:sp>
      <p:sp>
        <p:nvSpPr>
          <p:cNvPr id="547" name="Google Shape;547;g3120ba7d59a_0_378"/>
          <p:cNvSpPr txBox="1"/>
          <p:nvPr/>
        </p:nvSpPr>
        <p:spPr>
          <a:xfrm>
            <a:off x="587375" y="1935700"/>
            <a:ext cx="7383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unsafe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 sz="20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fixed byte array[48];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void* ptr;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8" name="Google Shape;548;g3120ba7d59a_0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20ba7d59a_0_38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Access Violation</a:t>
            </a:r>
            <a:endParaRPr/>
          </a:p>
        </p:txBody>
      </p:sp>
      <p:pic>
        <p:nvPicPr>
          <p:cNvPr id="554" name="Google Shape;554;g3120ba7d59a_0_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120ba7d59a_0_384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Возникает при некорректной работе с памятью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7" name="Google Shape;557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507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120ba7d59a_0_384"/>
          <p:cNvSpPr txBox="1"/>
          <p:nvPr/>
        </p:nvSpPr>
        <p:spPr>
          <a:xfrm>
            <a:off x="1203263" y="35951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Аналогично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поведение зависит от кода, выбросившего исключение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22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120ba7d59a_0_384"/>
          <p:cNvSpPr txBox="1"/>
          <p:nvPr/>
        </p:nvSpPr>
        <p:spPr>
          <a:xfrm>
            <a:off x="1203263" y="45095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перехватить, если захотеть (на .NET Framework)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HandleProcessCorruptedStateExceptions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20ba7d59a_0_4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66" name="Google Shape;566;g3120ba7d59a_0_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120ba7d59a_0_400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g3120ba7d59a_0_400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69" name="Google Shape;569;g3120ba7d59a_0_400"/>
          <p:cNvSpPr txBox="1"/>
          <p:nvPr/>
        </p:nvSpPr>
        <p:spPr>
          <a:xfrm>
            <a:off x="587375" y="393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20ba7d59a_0_41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75" name="Google Shape;575;g3120ba7d59a_0_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120ba7d59a_0_418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7" name="Google Shape;577;g3120ba7d59a_0_418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78" name="Google Shape;578;g3120ba7d59a_0_418"/>
          <p:cNvSpPr txBox="1"/>
          <p:nvPr/>
        </p:nvSpPr>
        <p:spPr>
          <a:xfrm>
            <a:off x="587375" y="3930350"/>
            <a:ext cx="484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ResetAbort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20ba7d59a_0_4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84" name="Google Shape;584;g3120ba7d59a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120ba7d59a_0_42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Избегайте остановки потоков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7" name="Google Shape;587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120ba7d59a_0_42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Синхронизируйте потоки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120ba7d59a_0_43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594" name="Google Shape;594;g3120ba7d59a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120ba7d59a_0_439"/>
          <p:cNvSpPr txBox="1"/>
          <p:nvPr/>
        </p:nvSpPr>
        <p:spPr>
          <a:xfrm>
            <a:off x="587375" y="2113750"/>
            <a:ext cx="74871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LimitMemory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OutOfMemoryException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20ba7d59a_0_45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01" name="Google Shape;601;g3120ba7d59a_0_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120ba7d59a_0_451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Google Shape;604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120ba7d59a_0_451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3120ba7d59a_0_451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3120ba7d59a_0_451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20ba7d59a_0_46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15" name="Google Shape;615;g3120ba7d59a_0_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3120ba7d59a_0_469"/>
          <p:cNvSpPr txBox="1"/>
          <p:nvPr/>
        </p:nvSpPr>
        <p:spPr>
          <a:xfrm>
            <a:off x="5006100" y="3468300"/>
            <a:ext cx="217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Ответ…</a:t>
            </a:r>
            <a:endParaRPr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20ba7d59a_0_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#1 Fail Fast</a:t>
            </a:r>
            <a:endParaRPr/>
          </a:p>
        </p:txBody>
      </p:sp>
      <p:sp>
        <p:nvSpPr>
          <p:cNvPr id="314" name="Google Shape;314;g3120ba7d59a_0_5"/>
          <p:cNvSpPr txBox="1"/>
          <p:nvPr/>
        </p:nvSpPr>
        <p:spPr>
          <a:xfrm>
            <a:off x="587375" y="27807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что-то идет не так - падай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466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120ba7d59a_0_5"/>
          <p:cNvSpPr txBox="1"/>
          <p:nvPr/>
        </p:nvSpPr>
        <p:spPr>
          <a:xfrm>
            <a:off x="1203263" y="3739056"/>
            <a:ext cx="88275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Продолжение после ошибки может привести к другим ошибкам и нецелостным данным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Со стратегией Fail Fast проще обнаруживать ошибки при разработке и тестировании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g3120ba7d59a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20ba7d59a_0_48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22" name="Google Shape;622;g3120ba7d59a_0_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120ba7d59a_0_483"/>
          <p:cNvSpPr txBox="1"/>
          <p:nvPr/>
        </p:nvSpPr>
        <p:spPr>
          <a:xfrm>
            <a:off x="1203263" y="1613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g3120ba7d59a_0_483"/>
          <p:cNvSpPr txBox="1"/>
          <p:nvPr/>
        </p:nvSpPr>
        <p:spPr>
          <a:xfrm>
            <a:off x="1203263" y="2147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g3120ba7d59a_0_483"/>
          <p:cNvSpPr txBox="1"/>
          <p:nvPr/>
        </p:nvSpPr>
        <p:spPr>
          <a:xfrm>
            <a:off x="1203263" y="2680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g3120ba7d59a_0_483"/>
          <p:cNvSpPr txBox="1"/>
          <p:nvPr/>
        </p:nvSpPr>
        <p:spPr>
          <a:xfrm>
            <a:off x="1203263" y="3214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7" name="Google Shape;627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15377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08925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6045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3156052"/>
            <a:ext cx="4239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120ba7d59a_0_483"/>
          <p:cNvSpPr txBox="1"/>
          <p:nvPr/>
        </p:nvSpPr>
        <p:spPr>
          <a:xfrm>
            <a:off x="483800" y="3657300"/>
            <a:ext cx="11357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8C8C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Cannot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because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failed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2" name="Google Shape;632;g3120ba7d59a_0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00" y="4702900"/>
            <a:ext cx="65341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20ba7d59a_0_5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38" name="Google Shape;638;g3120ba7d59a_0_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120ba7d59a_0_510"/>
          <p:cNvSpPr txBox="1"/>
          <p:nvPr/>
        </p:nvSpPr>
        <p:spPr>
          <a:xfrm>
            <a:off x="587375" y="1935700"/>
            <a:ext cx="721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CreateFile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WriteRandomData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ExecuteTests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20ba7d59a_0_5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45" name="Google Shape;645;g3120ba7d59a_0_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3120ba7d59a_0_528"/>
          <p:cNvSpPr txBox="1"/>
          <p:nvPr/>
        </p:nvSpPr>
        <p:spPr>
          <a:xfrm>
            <a:off x="587375" y="241840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Блок finally выполняется не всегда: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7" name="Google Shape;647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00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3120ba7d59a_0_528"/>
          <p:cNvSpPr txBox="1"/>
          <p:nvPr/>
        </p:nvSpPr>
        <p:spPr>
          <a:xfrm>
            <a:off x="1249838" y="308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Необрабатываемые исключения (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458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3120ba7d59a_0_528"/>
          <p:cNvSpPr txBox="1"/>
          <p:nvPr/>
        </p:nvSpPr>
        <p:spPr>
          <a:xfrm>
            <a:off x="1249838" y="3546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Завершение процесса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Exit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916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120ba7d59a_0_528"/>
          <p:cNvSpPr txBox="1"/>
          <p:nvPr/>
        </p:nvSpPr>
        <p:spPr>
          <a:xfrm>
            <a:off x="1249838" y="4003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Другие случаи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g3120ba7d59a_0_528"/>
          <p:cNvSpPr txBox="1"/>
          <p:nvPr/>
        </p:nvSpPr>
        <p:spPr>
          <a:xfrm>
            <a:off x="633950" y="474855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Блок finally выполняется не всегда: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37" y="533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120ba7d59a_0_528"/>
          <p:cNvSpPr txBox="1"/>
          <p:nvPr/>
        </p:nvSpPr>
        <p:spPr>
          <a:xfrm>
            <a:off x="1296413" y="541905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Стандартное использование -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finally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665e2fb9b3_1_0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Functional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programming</a:t>
            </a:r>
            <a:endParaRPr/>
          </a:p>
        </p:txBody>
      </p:sp>
      <p:sp>
        <p:nvSpPr>
          <p:cNvPr id="662" name="Google Shape;662;g3665e2fb9b3_1_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663" name="Google Shape;663;g3665e2fb9b3_1_0"/>
          <p:cNvSpPr txBox="1"/>
          <p:nvPr/>
        </p:nvSpPr>
        <p:spPr>
          <a:xfrm>
            <a:off x="587375" y="3276400"/>
            <a:ext cx="6727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https://github.com/kontur-courses/</a:t>
            </a:r>
            <a:r>
              <a:rPr lang="ru-RU" sz="18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</a:t>
            </a:r>
            <a:endParaRPr sz="1800" b="1" i="0" u="sng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g3665e2fb9b3_1_0"/>
          <p:cNvSpPr txBox="1"/>
          <p:nvPr/>
        </p:nvSpPr>
        <p:spPr>
          <a:xfrm>
            <a:off x="594748" y="41946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Редько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g3665e2fb9b3_1_0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g3665e2fb9b3_1_0" title="6532277074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644300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65e2fb9b3_1_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Функциональный стиль</a:t>
            </a:r>
            <a:endParaRPr/>
          </a:p>
        </p:txBody>
      </p:sp>
      <p:pic>
        <p:nvPicPr>
          <p:cNvPr id="672" name="Google Shape;672;g3665e2fb9b3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665e2fb9b3_1_1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3665e2fb9b3_1_1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функции, принимающие и возвращающие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3665e2fb9b3_1_1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Функции Высшего Порядка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вместо DI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3665e2fb9b3_1_1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Побочные эффекты примешиваются к чистым ФВП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665e2fb9b3_1_2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Почему стоит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использовать?</a:t>
            </a:r>
            <a:endParaRPr/>
          </a:p>
        </p:txBody>
      </p:sp>
      <p:pic>
        <p:nvPicPr>
          <p:cNvPr id="686" name="Google Shape;686;g3665e2fb9b3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3665e2fb9b3_1_23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Потокобезопасно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9" name="Google Shape;689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3665e2fb9b3_1_23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Меньше зависимостей / boilerplate кода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1" name="Google Shape;691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3665e2fb9b3_1_23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подвохов, проще доказывать свойства кода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665e2fb9b3_1_23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читается, как объясняется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665e2fb9b3_1_3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использовать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работе?</a:t>
            </a:r>
            <a:endParaRPr/>
          </a:p>
        </p:txBody>
      </p:sp>
      <p:pic>
        <p:nvPicPr>
          <p:cNvPr id="700" name="Google Shape;700;g3665e2fb9b3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3665e2fb9b3_1_3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типы?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3" name="Google Shape;703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665e2fb9b3_1_3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3665e2fb9b3_1_37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Зависимости?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7" name="Google Shape;707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665e2fb9b3_1_37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9" name="Google Shape;709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8205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665e2fb9b3_1_37"/>
          <p:cNvSpPr txBox="1"/>
          <p:nvPr/>
        </p:nvSpPr>
        <p:spPr>
          <a:xfrm>
            <a:off x="1203263" y="5169342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Понятность и декомпозиция?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62744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3665e2fb9b3_1_37"/>
          <p:cNvSpPr txBox="1"/>
          <p:nvPr/>
        </p:nvSpPr>
        <p:spPr>
          <a:xfrm>
            <a:off x="1203263" y="571473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ошибок?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65e2fb9b3_1_5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Неизменяемые типы</a:t>
            </a:r>
            <a:endParaRPr/>
          </a:p>
        </p:txBody>
      </p:sp>
      <p:pic>
        <p:nvPicPr>
          <p:cNvPr id="718" name="Google Shape;718;g3665e2fb9b3_1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665e2fb9b3_1_7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Mutable Cat</a:t>
            </a:r>
            <a:endParaRPr/>
          </a:p>
        </p:txBody>
      </p:sp>
      <p:sp>
        <p:nvSpPr>
          <p:cNvPr id="724" name="Google Shape;724;g3665e2fb9b3_1_71"/>
          <p:cNvSpPr txBox="1"/>
          <p:nvPr/>
        </p:nvSpPr>
        <p:spPr>
          <a:xfrm>
            <a:off x="587375" y="1797550"/>
            <a:ext cx="68532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100">
              <a:solidFill>
                <a:srgbClr val="4EC9B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5" name="Google Shape;725;g3665e2fb9b3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65e2fb9b3_1_7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Immutable Cat</a:t>
            </a:r>
            <a:endParaRPr/>
          </a:p>
        </p:txBody>
      </p:sp>
      <p:sp>
        <p:nvSpPr>
          <p:cNvPr id="731" name="Google Shape;731;g3665e2fb9b3_1_78"/>
          <p:cNvSpPr txBox="1"/>
          <p:nvPr/>
        </p:nvSpPr>
        <p:spPr>
          <a:xfrm>
            <a:off x="587375" y="1797550"/>
            <a:ext cx="74379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Name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=&gt;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(Name,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2" name="Google Shape;732;g3665e2fb9b3_1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2cb20dbda_1_18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4" name="Google Shape;324;g312cb20dbda_1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2cb20dbda_1_1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Что делает код?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665e2fb9b3_1_8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C# 9.0</a:t>
            </a:r>
            <a:endParaRPr/>
          </a:p>
        </p:txBody>
      </p:sp>
      <p:sp>
        <p:nvSpPr>
          <p:cNvPr id="738" name="Google Shape;738;g3665e2fb9b3_1_85"/>
          <p:cNvSpPr txBox="1"/>
          <p:nvPr/>
        </p:nvSpPr>
        <p:spPr>
          <a:xfrm>
            <a:off x="587375" y="1831797"/>
            <a:ext cx="7437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record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fullCat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9" name="Google Shape;739;g3665e2fb9b3_1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665e2fb9b3_1_9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System.Collection.Immutable</a:t>
            </a:r>
            <a:endParaRPr/>
          </a:p>
        </p:txBody>
      </p:sp>
      <p:sp>
        <p:nvSpPr>
          <p:cNvPr id="745" name="Google Shape;745;g3665e2fb9b3_1_92"/>
          <p:cNvSpPr txBox="1"/>
          <p:nvPr/>
        </p:nvSpPr>
        <p:spPr>
          <a:xfrm>
            <a:off x="587375" y="1831797"/>
            <a:ext cx="74379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ImmutableArray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ImmutableHashSet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ImmutableList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ImmutableQueue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ImmutableStack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6" name="Google Shape;746;g3665e2fb9b3_1_92"/>
          <p:cNvSpPr txBox="1"/>
          <p:nvPr/>
        </p:nvSpPr>
        <p:spPr>
          <a:xfrm>
            <a:off x="4069650" y="5548050"/>
            <a:ext cx="405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from NuGet!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65e2fb9b3_1_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struct NEVER THROWS</a:t>
            </a:r>
            <a:endParaRPr/>
          </a:p>
        </p:txBody>
      </p:sp>
      <p:sp>
        <p:nvSpPr>
          <p:cNvPr id="752" name="Google Shape;752;g3665e2fb9b3_1_100"/>
          <p:cNvSpPr txBox="1"/>
          <p:nvPr/>
        </p:nvSpPr>
        <p:spPr>
          <a:xfrm>
            <a:off x="587375" y="2321972"/>
            <a:ext cx="743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NullReferenceException</a:t>
            </a:r>
            <a:endParaRPr sz="3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53" name="Google Shape;753;g3665e2fb9b3_1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65e2fb9b3_3_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Чистые функции</a:t>
            </a:r>
            <a:endParaRPr/>
          </a:p>
        </p:txBody>
      </p:sp>
      <p:pic>
        <p:nvPicPr>
          <p:cNvPr id="759" name="Google Shape;759;g3665e2fb9b3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g3665e2fb9b3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3665e2fb9b3_3_7"/>
          <p:cNvSpPr/>
          <p:nvPr/>
        </p:nvSpPr>
        <p:spPr>
          <a:xfrm>
            <a:off x="527750" y="5570850"/>
            <a:ext cx="57534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g3665e2fb9b3_3_7"/>
          <p:cNvSpPr txBox="1"/>
          <p:nvPr/>
        </p:nvSpPr>
        <p:spPr>
          <a:xfrm>
            <a:off x="639250" y="5570850"/>
            <a:ext cx="558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Не все может быть чистым</a:t>
            </a:r>
            <a:endParaRPr sz="3200">
              <a:solidFill>
                <a:srgbClr val="EA999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3665e2fb9b3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3665e2fb9b3_3_15"/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g3665e2fb9b3_3_15"/>
          <p:cNvSpPr/>
          <p:nvPr/>
        </p:nvSpPr>
        <p:spPr>
          <a:xfrm>
            <a:off x="4656000" y="1989000"/>
            <a:ext cx="2880000" cy="2880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g3665e2fb9b3_3_15"/>
          <p:cNvSpPr txBox="1"/>
          <p:nvPr/>
        </p:nvSpPr>
        <p:spPr>
          <a:xfrm>
            <a:off x="5057100" y="2690250"/>
            <a:ext cx="207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Логика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Чистые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g3665e2fb9b3_3_15"/>
          <p:cNvSpPr txBox="1"/>
          <p:nvPr/>
        </p:nvSpPr>
        <p:spPr>
          <a:xfrm>
            <a:off x="4606200" y="1187244"/>
            <a:ext cx="29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Side-эффекты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665e2fb9b3_3_2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Зависимости</a:t>
            </a:r>
            <a:endParaRPr/>
          </a:p>
        </p:txBody>
      </p:sp>
      <p:pic>
        <p:nvPicPr>
          <p:cNvPr id="781" name="Google Shape;781;g3665e2fb9b3_3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65e2fb9b3_3_2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Устранение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зависимостей</a:t>
            </a:r>
            <a:endParaRPr/>
          </a:p>
        </p:txBody>
      </p:sp>
      <p:pic>
        <p:nvPicPr>
          <p:cNvPr id="787" name="Google Shape;787;g3665e2fb9b3_3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3665e2fb9b3_3_29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Поставщик данных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Получатель результата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interface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g3665e2fb9b3_3_29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0" name="Google Shape;790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65e2fb9b3_3_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Слой внешних зависимостей</a:t>
            </a:r>
            <a:endParaRPr/>
          </a:p>
        </p:txBody>
      </p:sp>
      <p:pic>
        <p:nvPicPr>
          <p:cNvPr id="798" name="Google Shape;798;g3665e2fb9b3_3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3665e2fb9b3_3_40"/>
          <p:cNvSpPr/>
          <p:nvPr/>
        </p:nvSpPr>
        <p:spPr>
          <a:xfrm>
            <a:off x="587372" y="270682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g3665e2fb9b3_3_40"/>
          <p:cNvSpPr/>
          <p:nvPr/>
        </p:nvSpPr>
        <p:spPr>
          <a:xfrm>
            <a:off x="947372" y="306682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g3665e2fb9b3_3_40"/>
          <p:cNvSpPr txBox="1"/>
          <p:nvPr/>
        </p:nvSpPr>
        <p:spPr>
          <a:xfrm>
            <a:off x="3881350" y="3156975"/>
            <a:ext cx="5696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БД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Файловая система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-клиент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665e2fb9b3_3_5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Command query separation</a:t>
            </a:r>
            <a:endParaRPr/>
          </a:p>
        </p:txBody>
      </p:sp>
      <p:pic>
        <p:nvPicPr>
          <p:cNvPr id="807" name="Google Shape;807;g3665e2fb9b3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3665e2fb9b3_3_53"/>
          <p:cNvSpPr/>
          <p:nvPr/>
        </p:nvSpPr>
        <p:spPr>
          <a:xfrm>
            <a:off x="4156322" y="2501350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g3665e2fb9b3_3_53"/>
          <p:cNvSpPr/>
          <p:nvPr/>
        </p:nvSpPr>
        <p:spPr>
          <a:xfrm>
            <a:off x="4516322" y="2861350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g3665e2fb9b3_3_53"/>
          <p:cNvSpPr txBox="1"/>
          <p:nvPr/>
        </p:nvSpPr>
        <p:spPr>
          <a:xfrm>
            <a:off x="1827026" y="2951500"/>
            <a:ext cx="1451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g3665e2fb9b3_3_53"/>
          <p:cNvSpPr txBox="1"/>
          <p:nvPr/>
        </p:nvSpPr>
        <p:spPr>
          <a:xfrm>
            <a:off x="7991000" y="2951500"/>
            <a:ext cx="24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g3665e2fb9b3_3_53"/>
          <p:cNvSpPr/>
          <p:nvPr/>
        </p:nvSpPr>
        <p:spPr>
          <a:xfrm>
            <a:off x="356689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3665e2fb9b3_3_53"/>
          <p:cNvSpPr/>
          <p:nvPr/>
        </p:nvSpPr>
        <p:spPr>
          <a:xfrm>
            <a:off x="680154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20ba7d59a_0_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99846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000"/>
              <a:t>Помни о консистентности долгоживущих объектов</a:t>
            </a:r>
            <a:endParaRPr sz="4000"/>
          </a:p>
        </p:txBody>
      </p:sp>
      <p:sp>
        <p:nvSpPr>
          <p:cNvPr id="331" name="Google Shape;331;g3120ba7d59a_0_60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g3120ba7d59a_0_60"/>
          <p:cNvSpPr txBox="1"/>
          <p:nvPr/>
        </p:nvSpPr>
        <p:spPr>
          <a:xfrm rot="-302903">
            <a:off x="4518873" y="5550673"/>
            <a:ext cx="7128654" cy="80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Fail Fast тоже может нарушить консистентность!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Но замалчивание проблем еще опаснее…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3120ba7d59a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1826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665e2fb9b3_3_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Тестирование</a:t>
            </a:r>
            <a:endParaRPr/>
          </a:p>
        </p:txBody>
      </p:sp>
      <p:pic>
        <p:nvPicPr>
          <p:cNvPr id="819" name="Google Shape;819;g3665e2fb9b3_3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65e2fb9b3_3_7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State Unit Testing</a:t>
            </a:r>
            <a:endParaRPr/>
          </a:p>
        </p:txBody>
      </p:sp>
      <p:pic>
        <p:nvPicPr>
          <p:cNvPr id="825" name="Google Shape;825;g3665e2fb9b3_3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3665e2fb9b3_3_70"/>
          <p:cNvSpPr/>
          <p:nvPr/>
        </p:nvSpPr>
        <p:spPr>
          <a:xfrm>
            <a:off x="4805038" y="3041250"/>
            <a:ext cx="1666500" cy="7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g3665e2fb9b3_3_70"/>
          <p:cNvSpPr txBox="1"/>
          <p:nvPr/>
        </p:nvSpPr>
        <p:spPr>
          <a:xfrm>
            <a:off x="5063488" y="3090450"/>
            <a:ext cx="11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8" name="Google Shape;828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177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454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665e2fb9b3_3_70"/>
          <p:cNvSpPr txBox="1"/>
          <p:nvPr/>
        </p:nvSpPr>
        <p:spPr>
          <a:xfrm>
            <a:off x="-98027" y="3105525"/>
            <a:ext cx="36945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Order 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g3665e2fb9b3_3_70"/>
          <p:cNvSpPr txBox="1"/>
          <p:nvPr/>
        </p:nvSpPr>
        <p:spPr>
          <a:xfrm>
            <a:off x="7643400" y="3150088"/>
            <a:ext cx="24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65e2fb9b3_3_8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Integration Testing</a:t>
            </a:r>
            <a:endParaRPr/>
          </a:p>
        </p:txBody>
      </p:sp>
      <p:pic>
        <p:nvPicPr>
          <p:cNvPr id="837" name="Google Shape;837;g3665e2fb9b3_3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3665e2fb9b3_3_84"/>
          <p:cNvSpPr/>
          <p:nvPr/>
        </p:nvSpPr>
        <p:spPr>
          <a:xfrm>
            <a:off x="1143122" y="251917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g3665e2fb9b3_3_84"/>
          <p:cNvSpPr/>
          <p:nvPr/>
        </p:nvSpPr>
        <p:spPr>
          <a:xfrm>
            <a:off x="1503122" y="287917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g3665e2fb9b3_3_84"/>
          <p:cNvSpPr/>
          <p:nvPr/>
        </p:nvSpPr>
        <p:spPr>
          <a:xfrm>
            <a:off x="58736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g3665e2fb9b3_3_84"/>
          <p:cNvSpPr/>
          <p:nvPr/>
        </p:nvSpPr>
        <p:spPr>
          <a:xfrm>
            <a:off x="1503125" y="28791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g3665e2fb9b3_3_84"/>
          <p:cNvSpPr/>
          <p:nvPr/>
        </p:nvSpPr>
        <p:spPr>
          <a:xfrm>
            <a:off x="1503125" y="37197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g3665e2fb9b3_3_84"/>
          <p:cNvSpPr txBox="1"/>
          <p:nvPr/>
        </p:nvSpPr>
        <p:spPr>
          <a:xfrm>
            <a:off x="1863875" y="29907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1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g3665e2fb9b3_3_84"/>
          <p:cNvSpPr txBox="1"/>
          <p:nvPr/>
        </p:nvSpPr>
        <p:spPr>
          <a:xfrm>
            <a:off x="1863875" y="38313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2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g3665e2fb9b3_3_84"/>
          <p:cNvSpPr txBox="1"/>
          <p:nvPr/>
        </p:nvSpPr>
        <p:spPr>
          <a:xfrm>
            <a:off x="1863875" y="46719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3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g3665e2fb9b3_3_84"/>
          <p:cNvSpPr txBox="1"/>
          <p:nvPr/>
        </p:nvSpPr>
        <p:spPr>
          <a:xfrm>
            <a:off x="5810600" y="3093675"/>
            <a:ext cx="5593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 1-2 интеграционных теста с использованием тестовых заглушек или полноценной реализации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g3665e2fb9b3_3_84"/>
          <p:cNvSpPr/>
          <p:nvPr/>
        </p:nvSpPr>
        <p:spPr>
          <a:xfrm>
            <a:off x="382201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665e2fb9b3_3_10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 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853" name="Google Shape;853;g3665e2fb9b3_3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65e2fb9b3_3_11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sp>
        <p:nvSpPr>
          <p:cNvPr id="859" name="Google Shape;859;g3665e2fb9b3_3_110"/>
          <p:cNvSpPr txBox="1"/>
          <p:nvPr/>
        </p:nvSpPr>
        <p:spPr>
          <a:xfrm>
            <a:off x="587375" y="2089075"/>
            <a:ext cx="6575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Enumerable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0" name="Google Shape;860;g3665e2fb9b3_3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665e2fb9b3_3_11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pic>
        <p:nvPicPr>
          <p:cNvPr id="866" name="Google Shape;866;g3665e2fb9b3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3665e2fb9b3_3_11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писать код, который читается как объясняется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9" name="Google Shape;869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665e2fb9b3_3_117"/>
          <p:cNvSpPr txBox="1"/>
          <p:nvPr/>
        </p:nvSpPr>
        <p:spPr>
          <a:xfrm>
            <a:off x="1203270" y="4081125"/>
            <a:ext cx="53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 обеспечивают видимость потока данных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65e2fb9b3_3_12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876" name="Google Shape;876;g3665e2fb9b3_3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3665e2fb9b3_3_12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разделяется на функции, имеющие смысл в предметной области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9" name="Google Shape;879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665e2fb9b3_3_127"/>
          <p:cNvSpPr txBox="1"/>
          <p:nvPr/>
        </p:nvSpPr>
        <p:spPr>
          <a:xfrm>
            <a:off x="1203275" y="4081125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отделать код предметной области от кода движка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65e2fb9b3_3_1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886" name="Google Shape;886;g3665e2fb9b3_3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3665e2fb9b3_3_139"/>
          <p:cNvSpPr/>
          <p:nvPr/>
        </p:nvSpPr>
        <p:spPr>
          <a:xfrm>
            <a:off x="2049188" y="2283125"/>
            <a:ext cx="8093700" cy="119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g3665e2fb9b3_3_139"/>
          <p:cNvSpPr/>
          <p:nvPr/>
        </p:nvSpPr>
        <p:spPr>
          <a:xfrm>
            <a:off x="2049113" y="3482225"/>
            <a:ext cx="8093700" cy="259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g3665e2fb9b3_3_139"/>
          <p:cNvSpPr txBox="1"/>
          <p:nvPr/>
        </p:nvSpPr>
        <p:spPr>
          <a:xfrm>
            <a:off x="2808338" y="2609122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Декларативная бизнес-логика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g3665e2fb9b3_3_139"/>
          <p:cNvSpPr txBox="1"/>
          <p:nvPr/>
        </p:nvSpPr>
        <p:spPr>
          <a:xfrm>
            <a:off x="2214638" y="4254275"/>
            <a:ext cx="7762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Повторно используемый код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(инфраструктура, предметная область)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665e2fb9b3_3_1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Обработка ошибок</a:t>
            </a:r>
            <a:endParaRPr/>
          </a:p>
        </p:txBody>
      </p:sp>
      <p:pic>
        <p:nvPicPr>
          <p:cNvPr id="896" name="Google Shape;896;g3665e2fb9b3_3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65e2fb9b3_3_1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Недостатки исключений</a:t>
            </a:r>
            <a:endParaRPr/>
          </a:p>
        </p:txBody>
      </p:sp>
      <p:pic>
        <p:nvPicPr>
          <p:cNvPr id="902" name="Google Shape;902;g3665e2fb9b3_3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3665e2fb9b3_3_158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Логика, основанная на исключениях – хрупкая из-за своей неявности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5" name="Google Shape;905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3665e2fb9b3_3_158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Компилятор не контролирует ошибки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7" name="Google Shape;907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3665e2fb9b3_3_158"/>
          <p:cNvSpPr txBox="1"/>
          <p:nvPr/>
        </p:nvSpPr>
        <p:spPr>
          <a:xfrm>
            <a:off x="1203275" y="45851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Программисту сложно заметить ошибку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20ba7d59a_0_68"/>
          <p:cNvSpPr txBox="1">
            <a:spLocks noGrp="1"/>
          </p:cNvSpPr>
          <p:nvPr>
            <p:ph type="title"/>
          </p:nvPr>
        </p:nvSpPr>
        <p:spPr>
          <a:xfrm>
            <a:off x="587375" y="577550"/>
            <a:ext cx="11017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Сделай NullReferenceException заметным </a:t>
            </a:r>
            <a:endParaRPr/>
          </a:p>
        </p:txBody>
      </p:sp>
      <p:sp>
        <p:nvSpPr>
          <p:cNvPr id="339" name="Google Shape;339;g3120ba7d59a_0_68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Старайся не возвращать </a:t>
            </a: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никогда!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0421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704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120ba7d59a_0_68"/>
          <p:cNvSpPr txBox="1"/>
          <p:nvPr/>
        </p:nvSpPr>
        <p:spPr>
          <a:xfrm>
            <a:off x="1203263" y="3129456"/>
            <a:ext cx="88275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NotFoundException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Паттерн </a:t>
            </a:r>
            <a:r>
              <a:rPr lang="ru-RU" sz="2000">
                <a:solidFill>
                  <a:srgbClr val="B5CEA8"/>
                </a:solidFill>
                <a:latin typeface="Montserrat"/>
                <a:ea typeface="Montserrat"/>
                <a:cs typeface="Montserrat"/>
                <a:sym typeface="Montserrat"/>
              </a:rPr>
              <a:t>Maybe</a:t>
            </a:r>
            <a:r>
              <a:rPr lang="ru-RU" sz="20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Result&lt;T&gt;</a:t>
            </a:r>
            <a:endParaRPr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3120ba7d59a_0_68"/>
          <p:cNvSpPr txBox="1"/>
          <p:nvPr/>
        </p:nvSpPr>
        <p:spPr>
          <a:xfrm>
            <a:off x="587375" y="4772425"/>
            <a:ext cx="108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 если очень хочется, то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[CanBeNull]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ru-RU" sz="2000">
                <a:solidFill>
                  <a:srgbClr val="C586C0"/>
                </a:solidFill>
                <a:latin typeface="Montserrat"/>
                <a:ea typeface="Montserrat"/>
                <a:cs typeface="Montserrat"/>
                <a:sym typeface="Montserrat"/>
              </a:rPr>
              <a:t>ReSharper</a:t>
            </a:r>
            <a:endParaRPr sz="2000">
              <a:solidFill>
                <a:srgbClr val="C586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3120ba7d59a_0_68"/>
          <p:cNvSpPr txBox="1"/>
          <p:nvPr/>
        </p:nvSpPr>
        <p:spPr>
          <a:xfrm>
            <a:off x="587375" y="5368450"/>
            <a:ext cx="934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нет решарпера, то используй конвенции наименования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665e2fb9b3_7_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500"/>
              <a:t>Альтернатива исключениям</a:t>
            </a:r>
            <a:endParaRPr sz="4500"/>
          </a:p>
        </p:txBody>
      </p:sp>
      <p:pic>
        <p:nvPicPr>
          <p:cNvPr id="914" name="Google Shape;914;g3665e2fb9b3_7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3665e2fb9b3_7_2"/>
          <p:cNvSpPr txBox="1"/>
          <p:nvPr/>
        </p:nvSpPr>
        <p:spPr>
          <a:xfrm>
            <a:off x="587375" y="1783300"/>
            <a:ext cx="51336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GetValueOrThrow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665e2fb9b3_7_1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500"/>
              <a:t>Then &amp; OnFail</a:t>
            </a:r>
            <a:endParaRPr sz="4500"/>
          </a:p>
        </p:txBody>
      </p:sp>
      <p:pic>
        <p:nvPicPr>
          <p:cNvPr id="921" name="Google Shape;921;g3665e2fb9b3_7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3665e2fb9b3_7_16"/>
          <p:cNvSpPr txBox="1"/>
          <p:nvPr/>
        </p:nvSpPr>
        <p:spPr>
          <a:xfrm>
            <a:off x="587375" y="2423200"/>
            <a:ext cx="7522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ReadAllBytes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OnFail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$"Error 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665e2fb9b3_7_2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Зачем?</a:t>
            </a:r>
            <a:endParaRPr/>
          </a:p>
        </p:txBody>
      </p:sp>
      <p:pic>
        <p:nvPicPr>
          <p:cNvPr id="928" name="Google Shape;928;g3665e2fb9b3_7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3665e2fb9b3_7_23"/>
          <p:cNvSpPr txBox="1"/>
          <p:nvPr/>
        </p:nvSpPr>
        <p:spPr>
          <a:xfrm>
            <a:off x="1203274" y="29855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Явность неудачного исхода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1" name="Google Shape;931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7826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3665e2fb9b3_7_23"/>
          <p:cNvSpPr txBox="1"/>
          <p:nvPr/>
        </p:nvSpPr>
        <p:spPr>
          <a:xfrm>
            <a:off x="1203275" y="3565550"/>
            <a:ext cx="64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 нужны перевыбросы с правильным типом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3" name="Google Shape;933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058445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3665e2fb9b3_7_23"/>
          <p:cNvSpPr txBox="1"/>
          <p:nvPr/>
        </p:nvSpPr>
        <p:spPr>
          <a:xfrm>
            <a:off x="1203275" y="4145725"/>
            <a:ext cx="618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Сложнее забыть обработать исключение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65e2fb9b3_7_3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40" name="Google Shape;940;g3665e2fb9b3_7_34"/>
          <p:cNvSpPr txBox="1"/>
          <p:nvPr/>
        </p:nvSpPr>
        <p:spPr>
          <a:xfrm>
            <a:off x="587375" y="2425950"/>
            <a:ext cx="872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1" name="Google Shape;941;g3665e2fb9b3_7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665e2fb9b3_7_4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47" name="Google Shape;947;g3665e2fb9b3_7_40"/>
          <p:cNvSpPr txBox="1"/>
          <p:nvPr/>
        </p:nvSpPr>
        <p:spPr>
          <a:xfrm>
            <a:off x="587375" y="2425950"/>
            <a:ext cx="8726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2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Раскомментировать тесты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8" name="Google Shape;948;g3665e2fb9b3_7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665e2fb9b3_7_4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954" name="Google Shape;954;g3665e2fb9b3_7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3665e2fb9b3_7_4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Обрабатывать ошибки можно явно, выстраивая вызовы методов в цепочки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7" name="Google Shape;957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3665e2fb9b3_7_47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9" name="Google Shape;959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3665e2fb9b3_7_47"/>
          <p:cNvSpPr txBox="1"/>
          <p:nvPr/>
        </p:nvSpPr>
        <p:spPr>
          <a:xfrm>
            <a:off x="1203275" y="4585103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LINQ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использовать для создания цепочек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1" name="Google Shape;961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4425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3665e2fb9b3_7_47"/>
          <p:cNvSpPr txBox="1"/>
          <p:nvPr/>
        </p:nvSpPr>
        <p:spPr>
          <a:xfrm>
            <a:off x="1203275" y="552981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это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struct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65e2fb9b3_7_6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968" name="Google Shape;968;g3665e2fb9b3_7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3665e2fb9b3_7_61"/>
          <p:cNvSpPr txBox="1"/>
          <p:nvPr/>
        </p:nvSpPr>
        <p:spPr>
          <a:xfrm>
            <a:off x="587374" y="24864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Document           Immutable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g3665e2fb9b3_7_61"/>
          <p:cNvSpPr txBox="1"/>
          <p:nvPr/>
        </p:nvSpPr>
        <p:spPr>
          <a:xfrm>
            <a:off x="587375" y="30486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Выделить функцию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PrepareFileToSend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g3665e2fb9b3_7_61"/>
          <p:cNvSpPr txBox="1"/>
          <p:nvPr/>
        </p:nvSpPr>
        <p:spPr>
          <a:xfrm>
            <a:off x="587375" y="36288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(*)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Тесты на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PrepareFileToSend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0426" y="241684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3665e2fb9b3_7_61"/>
          <p:cNvSpPr txBox="1"/>
          <p:nvPr/>
        </p:nvSpPr>
        <p:spPr>
          <a:xfrm>
            <a:off x="587375" y="479899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        декларативно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g3665e2fb9b3_7_61"/>
          <p:cNvSpPr txBox="1"/>
          <p:nvPr/>
        </p:nvSpPr>
        <p:spPr>
          <a:xfrm>
            <a:off x="587375" y="4208975"/>
            <a:ext cx="599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Логику на исключениях           декларативно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5" name="Google Shape;975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3760" y="412875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685" y="4720539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65e2fb9b3_7_8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982" name="Google Shape;982;g3665e2fb9b3_7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3842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3665e2fb9b3_7_80"/>
          <p:cNvSpPr txBox="1"/>
          <p:nvPr/>
        </p:nvSpPr>
        <p:spPr>
          <a:xfrm>
            <a:off x="1203275" y="34715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44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g3665e2fb9b3_7_80"/>
          <p:cNvSpPr txBox="1"/>
          <p:nvPr/>
        </p:nvSpPr>
        <p:spPr>
          <a:xfrm>
            <a:off x="1203275" y="40517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тестирования используются моки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7" name="Google Shape;987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5281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g3665e2fb9b3_7_80"/>
          <p:cNvSpPr txBox="1"/>
          <p:nvPr/>
        </p:nvSpPr>
        <p:spPr>
          <a:xfrm>
            <a:off x="1203275" y="4615425"/>
            <a:ext cx="597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Моки задают границу зоны чистых функций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665e2fb9b3_7_10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задаче</a:t>
            </a:r>
            <a:endParaRPr/>
          </a:p>
        </p:txBody>
      </p:sp>
      <p:pic>
        <p:nvPicPr>
          <p:cNvPr id="994" name="Google Shape;994;g3665e2fb9b3_7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3665e2fb9b3_7_101"/>
          <p:cNvSpPr txBox="1"/>
          <p:nvPr/>
        </p:nvSpPr>
        <p:spPr>
          <a:xfrm>
            <a:off x="587375" y="1720049"/>
            <a:ext cx="96342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PrepareFileToSend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X509Certificate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ValidateFormatIsSupported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ValidateIsNotTooOld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cryptographer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Sign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665e2fb9b3_7_11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Gulp</a:t>
            </a:r>
            <a:endParaRPr/>
          </a:p>
        </p:txBody>
      </p:sp>
      <p:pic>
        <p:nvPicPr>
          <p:cNvPr id="1001" name="Google Shape;1001;g3665e2fb9b3_7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3665e2fb9b3_7_115"/>
          <p:cNvSpPr txBox="1"/>
          <p:nvPr/>
        </p:nvSpPr>
        <p:spPr>
          <a:xfrm>
            <a:off x="587375" y="2156749"/>
            <a:ext cx="96342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'sync'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() {  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'js/*.js'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'script.min.js'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uglify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'../dist/js'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20ba7d59a_0_8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8144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#2 Конвенции наименования</a:t>
            </a:r>
            <a:endParaRPr/>
          </a:p>
        </p:txBody>
      </p:sp>
      <p:sp>
        <p:nvSpPr>
          <p:cNvPr id="350" name="Google Shape;350;g3120ba7d59a_0_82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разрешено возвращать только методам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FindXXX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или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TryXXX</a:t>
            </a:r>
            <a:endParaRPr sz="2000"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35365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39212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43747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47594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5140400"/>
            <a:ext cx="355200" cy="4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120ba7d59a_0_82"/>
          <p:cNvSpPr txBox="1"/>
          <p:nvPr/>
        </p:nvSpPr>
        <p:spPr>
          <a:xfrm>
            <a:off x="1120775" y="3499150"/>
            <a:ext cx="6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57" name="Google Shape;357;g3120ba7d59a_0_82"/>
          <p:cNvSpPr txBox="1"/>
          <p:nvPr/>
        </p:nvSpPr>
        <p:spPr>
          <a:xfrm>
            <a:off x="1120775" y="3883800"/>
            <a:ext cx="656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"NA"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58" name="Google Shape;358;g3120ba7d59a_0_82"/>
          <p:cNvSpPr txBox="1"/>
          <p:nvPr/>
        </p:nvSpPr>
        <p:spPr>
          <a:xfrm>
            <a:off x="1120775" y="4300225"/>
            <a:ext cx="573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</p:txBody>
      </p:sp>
      <p:sp>
        <p:nvSpPr>
          <p:cNvPr id="359" name="Google Shape;359;g3120ba7d59a_0_82"/>
          <p:cNvSpPr txBox="1"/>
          <p:nvPr/>
        </p:nvSpPr>
        <p:spPr>
          <a:xfrm>
            <a:off x="1120775" y="4722013"/>
            <a:ext cx="74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defaultSettings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360" name="Google Shape;360;g3120ba7d59a_0_82"/>
          <p:cNvSpPr txBox="1"/>
          <p:nvPr/>
        </p:nvSpPr>
        <p:spPr>
          <a:xfrm>
            <a:off x="1120775" y="5101300"/>
            <a:ext cx="697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GetConvertor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formatType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ReadData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665e2fb9b3_7_15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08" name="Google Shape;1008;g3665e2fb9b3_7_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3665e2fb9b3_7_15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g3665e2fb9b3_7_15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g3665e2fb9b3_7_156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665e2fb9b3_7_1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17" name="Google Shape;1017;g3665e2fb9b3_7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3665e2fb9b3_7_17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g3665e2fb9b3_7_17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g3665e2fb9b3_7_17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1" name="Google Shape;1021;g3665e2fb9b3_7_172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g3665e2fb9b3_7_17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665e2fb9b3_7_20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28" name="Google Shape;1028;g3665e2fb9b3_7_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665e2fb9b3_7_204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g3665e2fb9b3_7_204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g3665e2fb9b3_7_204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g3665e2fb9b3_7_204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g3665e2fb9b3_7_204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g3665e2fb9b3_7_204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665e2fb9b3_7_2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40" name="Google Shape;1040;g3665e2fb9b3_7_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665e2fb9b3_7_220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g3665e2fb9b3_7_220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g3665e2fb9b3_7_220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g3665e2fb9b3_7_220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g3665e2fb9b3_7_220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g3665e2fb9b3_7_220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g3665e2fb9b3_7_220"/>
          <p:cNvSpPr txBox="1"/>
          <p:nvPr/>
        </p:nvSpPr>
        <p:spPr>
          <a:xfrm>
            <a:off x="5981850" y="2237475"/>
            <a:ext cx="623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8" name="Google Shape;1048;g3665e2fb9b3_7_220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665e2fb9b3_7_23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54" name="Google Shape;1054;g3665e2fb9b3_7_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3665e2fb9b3_7_236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g3665e2fb9b3_7_23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g3665e2fb9b3_7_236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g3665e2fb9b3_7_236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g3665e2fb9b3_7_236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0" name="Google Shape;1060;g3665e2fb9b3_7_23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g3665e2fb9b3_7_236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g3665e2fb9b3_7_236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g3665e2fb9b3_7_236"/>
          <p:cNvSpPr txBox="1"/>
          <p:nvPr/>
        </p:nvSpPr>
        <p:spPr>
          <a:xfrm>
            <a:off x="5981850" y="2237475"/>
            <a:ext cx="6233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665e2fb9b3_7_2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69" name="Google Shape;1069;g3665e2fb9b3_7_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3665e2fb9b3_7_25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g3665e2fb9b3_7_25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g3665e2fb9b3_7_252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g3665e2fb9b3_7_252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g3665e2fb9b3_7_252"/>
          <p:cNvSpPr/>
          <p:nvPr/>
        </p:nvSpPr>
        <p:spPr>
          <a:xfrm>
            <a:off x="587375" y="461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g3665e2fb9b3_7_252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g3665e2fb9b3_7_25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g3665e2fb9b3_7_252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g3665e2fb9b3_7_252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9" name="Google Shape;1079;g3665e2fb9b3_7_252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0" name="Google Shape;1080;g3665e2fb9b3_7_25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665e2fb9b3_7_29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086" name="Google Shape;1086;g3665e2fb9b3_7_291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g3665e2fb9b3_7_291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8" name="Google Shape;1088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3665e2fb9b3_7_291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g3665e2fb9b3_7_291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665e2fb9b3_7_26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097" name="Google Shape;1097;g3665e2fb9b3_7_268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g3665e2fb9b3_7_268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9" name="Google Shape;1099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3665e2fb9b3_7_268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g3665e2fb9b3_7_268"/>
          <p:cNvSpPr txBox="1"/>
          <p:nvPr/>
        </p:nvSpPr>
        <p:spPr>
          <a:xfrm>
            <a:off x="7025917" y="1817547"/>
            <a:ext cx="5194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Result.Fail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Task.FromResult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ContinueWIth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IEnumerable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Enumerable.Range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SelectMany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g3665e2fb9b3_7_268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20ba7d59a_0_850"/>
          <p:cNvSpPr txBox="1">
            <a:spLocks noGrp="1"/>
          </p:cNvSpPr>
          <p:nvPr>
            <p:ph type="title"/>
          </p:nvPr>
        </p:nvSpPr>
        <p:spPr>
          <a:xfrm>
            <a:off x="594750" y="584200"/>
            <a:ext cx="5400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Обратная связь</a:t>
            </a:r>
            <a:endParaRPr/>
          </a:p>
        </p:txBody>
      </p:sp>
      <p:sp>
        <p:nvSpPr>
          <p:cNvPr id="1110" name="Google Shape;1110;g3120ba7d59a_0_85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1111" name="Google Shape;1111;g3120ba7d59a_0_85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  <p:sp>
        <p:nvSpPr>
          <p:cNvPr id="1112" name="Google Shape;1112;g3120ba7d59a_0_850"/>
          <p:cNvSpPr txBox="1"/>
          <p:nvPr/>
        </p:nvSpPr>
        <p:spPr>
          <a:xfrm>
            <a:off x="594748" y="33564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g3120ba7d59a_0_850"/>
          <p:cNvSpPr txBox="1"/>
          <p:nvPr/>
        </p:nvSpPr>
        <p:spPr>
          <a:xfrm>
            <a:off x="594748" y="37603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g3120ba7d59a_0_850"/>
          <p:cNvSpPr txBox="1"/>
          <p:nvPr/>
        </p:nvSpPr>
        <p:spPr>
          <a:xfrm>
            <a:off x="594748" y="44232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g3120ba7d59a_0_850"/>
          <p:cNvSpPr txBox="1"/>
          <p:nvPr/>
        </p:nvSpPr>
        <p:spPr>
          <a:xfrm>
            <a:off x="594748" y="48271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20ba7d59a_0_96"/>
          <p:cNvSpPr txBox="1">
            <a:spLocks noGrp="1"/>
          </p:cNvSpPr>
          <p:nvPr>
            <p:ph type="title"/>
          </p:nvPr>
        </p:nvSpPr>
        <p:spPr>
          <a:xfrm>
            <a:off x="587375" y="736600"/>
            <a:ext cx="66651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Исключения для исключительного</a:t>
            </a:r>
            <a:endParaRPr/>
          </a:p>
        </p:txBody>
      </p:sp>
      <p:pic>
        <p:nvPicPr>
          <p:cNvPr id="366" name="Google Shape;366;g3120ba7d59a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7366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heme Montserrat">
  <a:themeElements>
    <a:clrScheme name="Шаблон 2023">
      <a:dk1>
        <a:srgbClr val="FEFFFE"/>
      </a:dk1>
      <a:lt1>
        <a:srgbClr val="000000"/>
      </a:lt1>
      <a:dk2>
        <a:srgbClr val="F1F1F1"/>
      </a:dk2>
      <a:lt2>
        <a:srgbClr val="000000"/>
      </a:lt2>
      <a:accent1>
        <a:srgbClr val="00C5A7"/>
      </a:accent1>
      <a:accent2>
        <a:srgbClr val="FF8126"/>
      </a:accent2>
      <a:accent3>
        <a:srgbClr val="26AD50"/>
      </a:accent3>
      <a:accent4>
        <a:srgbClr val="FE5948"/>
      </a:accent4>
      <a:accent5>
        <a:srgbClr val="2191FE"/>
      </a:accent5>
      <a:accent6>
        <a:srgbClr val="B850CF"/>
      </a:accent6>
      <a:hlink>
        <a:srgbClr val="0671F6"/>
      </a:hlink>
      <a:folHlink>
        <a:srgbClr val="0570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4533</Words>
  <Application>Microsoft Office PowerPoint</Application>
  <PresentationFormat>Широкоэкранный</PresentationFormat>
  <Paragraphs>819</Paragraphs>
  <Slides>88</Slides>
  <Notes>88</Notes>
  <HiddenSlides>25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Arial</vt:lpstr>
      <vt:lpstr>Courier New</vt:lpstr>
      <vt:lpstr>Geologica Medium</vt:lpstr>
      <vt:lpstr>Montserrat</vt:lpstr>
      <vt:lpstr>Calibri</vt:lpstr>
      <vt:lpstr>Geologica Light</vt:lpstr>
      <vt:lpstr>Geologica</vt:lpstr>
      <vt:lpstr>Consolas</vt:lpstr>
      <vt:lpstr>Тheme Montserrat</vt:lpstr>
      <vt:lpstr>Exceptions</vt:lpstr>
      <vt:lpstr>Хорош ли код?</vt:lpstr>
      <vt:lpstr>Делай ошибки видимыми</vt:lpstr>
      <vt:lpstr>#1 Fail Fast</vt:lpstr>
      <vt:lpstr>Что делает код?</vt:lpstr>
      <vt:lpstr>Помни о консистентности долгоживущих объектов</vt:lpstr>
      <vt:lpstr>Сделай NullReferenceException заметным </vt:lpstr>
      <vt:lpstr>#2 Конвенции наименования</vt:lpstr>
      <vt:lpstr>Исключения для исключительного</vt:lpstr>
      <vt:lpstr>#3 Обработай ожидаемые проблемы</vt:lpstr>
      <vt:lpstr>#4 Не строй логику  на исключениях</vt:lpstr>
      <vt:lpstr>#5 Минимизируй try, конкретизируй catch</vt:lpstr>
      <vt:lpstr>Логируй все</vt:lpstr>
      <vt:lpstr>#6 Создай глобальный обработчик</vt:lpstr>
      <vt:lpstr>В том числе на каждый поток!</vt:lpstr>
      <vt:lpstr>DRY</vt:lpstr>
      <vt:lpstr>В том числе на каждый поток!</vt:lpstr>
      <vt:lpstr>И, возможно, в действиях GUI</vt:lpstr>
      <vt:lpstr>Как узнать о необработанном исключении</vt:lpstr>
      <vt:lpstr>#7 Добавь подробностей - быстрее найдешь ошибку</vt:lpstr>
      <vt:lpstr>#7 Добавь подробностей - быстрее найдешь ошибку</vt:lpstr>
      <vt:lpstr>Резюме</vt:lpstr>
      <vt:lpstr>Про async и Task  следует помнить</vt:lpstr>
      <vt:lpstr>Про async и Task  следует помнить</vt:lpstr>
      <vt:lpstr>Задача exceptions</vt:lpstr>
      <vt:lpstr>Разбор задачи exceptions</vt:lpstr>
      <vt:lpstr>Особые исключения</vt:lpstr>
      <vt:lpstr>Class initialization</vt:lpstr>
      <vt:lpstr>Stack overflow</vt:lpstr>
      <vt:lpstr>Stack overflow</vt:lpstr>
      <vt:lpstr>Stack overflow</vt:lpstr>
      <vt:lpstr>Unsafe code</vt:lpstr>
      <vt:lpstr>Access Violation</vt:lpstr>
      <vt:lpstr>Thread abort</vt:lpstr>
      <vt:lpstr>Thread abort</vt:lpstr>
      <vt:lpstr>Thread abort</vt:lpstr>
      <vt:lpstr>Out of memory</vt:lpstr>
      <vt:lpstr>Out of memory</vt:lpstr>
      <vt:lpstr>Out of memory</vt:lpstr>
      <vt:lpstr>Out of memory</vt:lpstr>
      <vt:lpstr>Finally</vt:lpstr>
      <vt:lpstr>Finally</vt:lpstr>
      <vt:lpstr>Functional programming</vt:lpstr>
      <vt:lpstr>Функциональный стиль</vt:lpstr>
      <vt:lpstr>Почему стоит использовать?</vt:lpstr>
      <vt:lpstr>Как использовать  в работе?</vt:lpstr>
      <vt:lpstr>Неизменяемые типы</vt:lpstr>
      <vt:lpstr>Mutable Cat</vt:lpstr>
      <vt:lpstr>Immutable Cat</vt:lpstr>
      <vt:lpstr>C# 9.0</vt:lpstr>
      <vt:lpstr>System.Collection.Immutable</vt:lpstr>
      <vt:lpstr>struct NEVER THROWS</vt:lpstr>
      <vt:lpstr>Чистые функции</vt:lpstr>
      <vt:lpstr>Презентация PowerPoint</vt:lpstr>
      <vt:lpstr>Презентация PowerPoint</vt:lpstr>
      <vt:lpstr>Зависимости</vt:lpstr>
      <vt:lpstr>Устранение  зависимостей</vt:lpstr>
      <vt:lpstr>Слой внешних зависимостей</vt:lpstr>
      <vt:lpstr>Command query separation</vt:lpstr>
      <vt:lpstr>Тестирование</vt:lpstr>
      <vt:lpstr>State Unit Testing</vt:lpstr>
      <vt:lpstr>Integration Testing</vt:lpstr>
      <vt:lpstr>Понятность и  декомпозиция</vt:lpstr>
      <vt:lpstr>Понятность</vt:lpstr>
      <vt:lpstr>Понятность</vt:lpstr>
      <vt:lpstr>Декомпозиция</vt:lpstr>
      <vt:lpstr>Декомпозиция</vt:lpstr>
      <vt:lpstr>Обработка ошибок</vt:lpstr>
      <vt:lpstr>Недостатки исключений</vt:lpstr>
      <vt:lpstr>Альтернатива исключениям</vt:lpstr>
      <vt:lpstr>Then &amp; OnFail</vt:lpstr>
      <vt:lpstr>Зачем?</vt:lpstr>
      <vt:lpstr>Задача ErrorHandling</vt:lpstr>
      <vt:lpstr>Задача ErrorHandling</vt:lpstr>
      <vt:lpstr>Разбор задачи ErrorHandling</vt:lpstr>
      <vt:lpstr>Задача FileSenderRailway</vt:lpstr>
      <vt:lpstr>Разбор задачи FileSenderRailway</vt:lpstr>
      <vt:lpstr>Railway в задаче</vt:lpstr>
      <vt:lpstr>Railway в Gulp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Использованные операции</vt:lpstr>
      <vt:lpstr>Использованные операции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Exceptions</dc:title>
  <dc:creator>Ольга Преображенская</dc:creator>
  <cp:lastModifiedBy>Редько Евгений</cp:lastModifiedBy>
  <cp:revision>1</cp:revision>
  <dcterms:created xsi:type="dcterms:W3CDTF">2021-03-05T04:34:43Z</dcterms:created>
  <dcterms:modified xsi:type="dcterms:W3CDTF">2025-10-17T05:57:16Z</dcterms:modified>
</cp:coreProperties>
</file>